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4"/>
  </p:notesMasterIdLst>
  <p:sldIdLst>
    <p:sldId id="274" r:id="rId2"/>
    <p:sldId id="571" r:id="rId3"/>
    <p:sldId id="661" r:id="rId4"/>
    <p:sldId id="662" r:id="rId5"/>
    <p:sldId id="572" r:id="rId6"/>
    <p:sldId id="276" r:id="rId7"/>
    <p:sldId id="449" r:id="rId8"/>
    <p:sldId id="450" r:id="rId9"/>
    <p:sldId id="650" r:id="rId10"/>
    <p:sldId id="654" r:id="rId11"/>
    <p:sldId id="573" r:id="rId12"/>
    <p:sldId id="556" r:id="rId13"/>
    <p:sldId id="557" r:id="rId14"/>
    <p:sldId id="558" r:id="rId15"/>
    <p:sldId id="559" r:id="rId16"/>
    <p:sldId id="560" r:id="rId17"/>
    <p:sldId id="561" r:id="rId18"/>
    <p:sldId id="563" r:id="rId19"/>
    <p:sldId id="616" r:id="rId20"/>
    <p:sldId id="618" r:id="rId21"/>
    <p:sldId id="619" r:id="rId22"/>
    <p:sldId id="655" r:id="rId23"/>
    <p:sldId id="620" r:id="rId24"/>
    <p:sldId id="621" r:id="rId25"/>
    <p:sldId id="622" r:id="rId26"/>
    <p:sldId id="623" r:id="rId27"/>
    <p:sldId id="624" r:id="rId28"/>
    <p:sldId id="625" r:id="rId29"/>
    <p:sldId id="626" r:id="rId30"/>
    <p:sldId id="574" r:id="rId31"/>
    <p:sldId id="455" r:id="rId32"/>
    <p:sldId id="463" r:id="rId33"/>
    <p:sldId id="462" r:id="rId34"/>
    <p:sldId id="457" r:id="rId35"/>
    <p:sldId id="456" r:id="rId36"/>
    <p:sldId id="664" r:id="rId37"/>
    <p:sldId id="461" r:id="rId38"/>
    <p:sldId id="575" r:id="rId39"/>
    <p:sldId id="634" r:id="rId40"/>
    <p:sldId id="635" r:id="rId41"/>
    <p:sldId id="663" r:id="rId42"/>
    <p:sldId id="379" r:id="rId43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1C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69" autoAdjust="0"/>
    <p:restoredTop sz="91429" autoAdjust="0"/>
  </p:normalViewPr>
  <p:slideViewPr>
    <p:cSldViewPr snapToGrid="0">
      <p:cViewPr varScale="1">
        <p:scale>
          <a:sx n="112" d="100"/>
          <a:sy n="112" d="100"/>
        </p:scale>
        <p:origin x="16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333ABA6-B72D-4ED4-A6E7-13A0DAE65F1A}" type="datetimeFigureOut">
              <a:rPr lang="en-US" smtClean="0"/>
              <a:t>5/22/23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DC303B9-2C3E-4EA0-A819-58B20A5A8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82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27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782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63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98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57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236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61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07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32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707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829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3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</a:t>
            </a:r>
            <a:r>
              <a:rPr lang="en-US" baseline="0" dirty="0"/>
              <a:t> new approaches and applications for DS so adjustments and active learning is paramount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880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Piazza is not customer service</a:t>
            </a:r>
          </a:p>
          <a:p>
            <a:r>
              <a:rPr lang="en-US" dirty="0"/>
              <a:t>Respect is expected among cohort and instructors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02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878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698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367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5/22/23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046427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00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5/22/23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765332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5/22/23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669344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5/22/23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607285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5/22/23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481223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5/22/23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96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5/22/23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361983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5/22/23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523039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5/22/23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035383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5/22/23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159791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89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edwardkwartle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jpeg"/><Relationship Id="rId5" Type="http://schemas.openxmlformats.org/officeDocument/2006/relationships/image" Target="../media/image38.png"/><Relationship Id="rId10" Type="http://schemas.openxmlformats.org/officeDocument/2006/relationships/image" Target="../media/image35.png"/><Relationship Id="rId4" Type="http://schemas.openxmlformats.org/officeDocument/2006/relationships/image" Target="../media/image27.jpeg"/><Relationship Id="rId9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oud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upport.rstudio.com/hc/en-us/articles/200713893-Uploading-and-Downloading-Files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kwartler/Hult_Intro2R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edward.kwartler@hult.edu" TargetMode="External"/><Relationship Id="rId2" Type="http://schemas.openxmlformats.org/officeDocument/2006/relationships/hyperlink" Target="https://mycourses.hult.edu/courses/3411791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kwartler/Hult_Intro2R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/Hult_Intro2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Viz &amp; Analysis w/R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  <a:p>
            <a:r>
              <a:rPr lang="en-US" dirty="0">
                <a:hlinkClick r:id="rId3"/>
              </a:rPr>
              <a:t>https://www.linkedin.com/in/edwardkwartler/</a:t>
            </a:r>
            <a:endParaRPr lang="en-US" dirty="0"/>
          </a:p>
          <a:p>
            <a:r>
              <a:rPr lang="en-US" dirty="0" err="1"/>
              <a:t>edwardkwartler@fas.Harvard.edu</a:t>
            </a:r>
            <a:r>
              <a:rPr lang="en-US" dirty="0"/>
              <a:t> </a:t>
            </a:r>
          </a:p>
          <a:p>
            <a:r>
              <a:rPr lang="en-US" dirty="0" err="1"/>
              <a:t>edward.kwartler@Hult.edu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6ED1-7FD0-4E08-88B2-804348048DA8}" type="datetime1">
              <a:rPr lang="en-US" smtClean="0"/>
              <a:t>5/22/23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9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5/22/23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Your professor loves memes.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meme hard 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649" y="1223901"/>
            <a:ext cx="218129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meme hard 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81" y="1223901"/>
            <a:ext cx="241904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meme hard 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575" y="122390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learning is hard me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81" y="3493904"/>
            <a:ext cx="209244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learning is hard mem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962" y="3493904"/>
            <a:ext cx="265067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Image result for programming  is hard mem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775" y="3493904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723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5/22/23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648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Learning Objectives</a:t>
            </a:r>
          </a:p>
          <a:p>
            <a:r>
              <a:rPr lang="en-US" dirty="0"/>
              <a:t>What is R?</a:t>
            </a:r>
          </a:p>
          <a:p>
            <a:r>
              <a:rPr lang="en-US" dirty="0"/>
              <a:t>What is R Studio?</a:t>
            </a:r>
          </a:p>
          <a:p>
            <a:r>
              <a:rPr lang="en-US" dirty="0"/>
              <a:t>Scripting Structure in this course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5/22/23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Rectangle 6"/>
          <p:cNvSpPr/>
          <p:nvPr/>
        </p:nvSpPr>
        <p:spPr>
          <a:xfrm>
            <a:off x="504496" y="5580993"/>
            <a:ext cx="7819696" cy="346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Why?  This ensures a basic fluency before the course really starts.</a:t>
            </a:r>
          </a:p>
        </p:txBody>
      </p:sp>
    </p:spTree>
    <p:extLst>
      <p:ext uri="{BB962C8B-B14F-4D97-AF65-F5344CB8AC3E}">
        <p14:creationId xmlns:p14="http://schemas.microsoft.com/office/powerpoint/2010/main" val="705436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601266" y="1279664"/>
            <a:ext cx="2949178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Flexible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Open source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Academic &amp; growing in industry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Language agnostic, SQL, Weka, C, Fortran, Java </a:t>
            </a:r>
            <a:r>
              <a:rPr lang="en-US" sz="2400" dirty="0" err="1"/>
              <a:t>etc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5/22/23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30651" y="1279664"/>
            <a:ext cx="4629150" cy="35414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600" y="5171087"/>
            <a:ext cx="8686800" cy="481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 is a language &amp; environment for statistical computing and graphics. It is the </a:t>
            </a:r>
            <a:r>
              <a:rPr lang="en-US" sz="1400" b="1" dirty="0">
                <a:solidFill>
                  <a:schemeClr val="accent5"/>
                </a:solidFill>
              </a:rPr>
              <a:t>most popular statistical software</a:t>
            </a:r>
            <a:r>
              <a:rPr lang="en-US" sz="1400" dirty="0"/>
              <a:t> in circulation today and is used by more than </a:t>
            </a:r>
            <a:r>
              <a:rPr lang="en-US" sz="1400" b="1" dirty="0">
                <a:solidFill>
                  <a:schemeClr val="accent5"/>
                </a:solidFill>
              </a:rPr>
              <a:t>2 million</a:t>
            </a:r>
            <a:r>
              <a:rPr lang="en-US" sz="1400" dirty="0"/>
              <a:t> data scientists &amp; statisticians worldwide.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86275" y="5655307"/>
            <a:ext cx="44434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How Companies Use R to Compete in a Data-Driven World, </a:t>
            </a:r>
            <a:r>
              <a:rPr lang="en-US" sz="1050" dirty="0"/>
              <a:t>Data-informed.com</a:t>
            </a:r>
          </a:p>
        </p:txBody>
      </p:sp>
      <p:pic>
        <p:nvPicPr>
          <p:cNvPr id="11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936" y="14288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136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214313" y="1285875"/>
            <a:ext cx="2257425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IDE – Integrated Development Environment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Adds additional functionality e.g. </a:t>
            </a:r>
            <a:r>
              <a:rPr lang="en-US" sz="2000" dirty="0" err="1"/>
              <a:t>git</a:t>
            </a:r>
            <a:r>
              <a:rPr lang="en-US" sz="2000" dirty="0"/>
              <a:t>, shiny projects, markdown templates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5/22/23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 Studio?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5055814"/>
            <a:ext cx="868680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is the most popular IDE for R although there are others &amp;  you don’t actually need it to execute R code.  </a:t>
            </a:r>
          </a:p>
        </p:txBody>
      </p:sp>
      <p:pic>
        <p:nvPicPr>
          <p:cNvPr id="12" name="Picture 2" descr="Image result for r studio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296" y="28576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803" y="1285875"/>
            <a:ext cx="6635197" cy="3400174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704284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1009652" y="3471856"/>
            <a:ext cx="6883357" cy="1143000"/>
          </a:xfrm>
          <a:custGeom>
            <a:avLst/>
            <a:gdLst>
              <a:gd name="connsiteX0" fmla="*/ 1180004 w 6883357"/>
              <a:gd name="connsiteY0" fmla="*/ 0 h 1143000"/>
              <a:gd name="connsiteX1" fmla="*/ 5703353 w 6883357"/>
              <a:gd name="connsiteY1" fmla="*/ 0 h 1143000"/>
              <a:gd name="connsiteX2" fmla="*/ 6883357 w 6883357"/>
              <a:gd name="connsiteY2" fmla="*/ 1143000 h 1143000"/>
              <a:gd name="connsiteX3" fmla="*/ 0 w 6883357"/>
              <a:gd name="connsiteY3" fmla="*/ 1143000 h 1143000"/>
              <a:gd name="connsiteX4" fmla="*/ 1180004 w 6883357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3357" h="1143000">
                <a:moveTo>
                  <a:pt x="1180004" y="0"/>
                </a:moveTo>
                <a:lnTo>
                  <a:pt x="5703353" y="0"/>
                </a:lnTo>
                <a:lnTo>
                  <a:pt x="6883357" y="1143000"/>
                </a:lnTo>
                <a:lnTo>
                  <a:pt x="0" y="1143000"/>
                </a:lnTo>
                <a:lnTo>
                  <a:pt x="1180004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2228850" y="1235949"/>
            <a:ext cx="4472090" cy="2190750"/>
          </a:xfrm>
          <a:custGeom>
            <a:avLst/>
            <a:gdLst>
              <a:gd name="connsiteX0" fmla="*/ 2261675 w 4523349"/>
              <a:gd name="connsiteY0" fmla="*/ 0 h 2190750"/>
              <a:gd name="connsiteX1" fmla="*/ 4523349 w 4523349"/>
              <a:gd name="connsiteY1" fmla="*/ 2190750 h 2190750"/>
              <a:gd name="connsiteX2" fmla="*/ 0 w 4523349"/>
              <a:gd name="connsiteY2" fmla="*/ 2190750 h 2190750"/>
              <a:gd name="connsiteX3" fmla="*/ 2261675 w 4523349"/>
              <a:gd name="connsiteY3" fmla="*/ 0 h 219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3349" h="2190750">
                <a:moveTo>
                  <a:pt x="2261675" y="0"/>
                </a:moveTo>
                <a:lnTo>
                  <a:pt x="4523349" y="2190750"/>
                </a:lnTo>
                <a:lnTo>
                  <a:pt x="0" y="2190750"/>
                </a:lnTo>
                <a:lnTo>
                  <a:pt x="2261675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5/22/23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50" y="365126"/>
            <a:ext cx="8229600" cy="591477"/>
          </a:xfrm>
        </p:spPr>
        <p:txBody>
          <a:bodyPr/>
          <a:lstStyle/>
          <a:p>
            <a:r>
              <a:rPr lang="en-US" dirty="0"/>
              <a:t>What is the relationship between R &amp; R studio?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229237"/>
            <a:ext cx="868680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sits atop of the installed R version. Without base R, R studio cannot function.  By programmatically accessing base R, R Studio improves the interface and functionality.  </a:t>
            </a:r>
          </a:p>
        </p:txBody>
      </p:sp>
      <p:pic>
        <p:nvPicPr>
          <p:cNvPr id="7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6" y="3486143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r studi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410" y="1828404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081591" y="3834836"/>
            <a:ext cx="2720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Statistical &amp; graphing software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81591" y="1916897"/>
            <a:ext cx="3533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Nice interface &amp; additional functionality for faster programming, analysis &amp; production.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28600" y="5057778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731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5/22/23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 has four main panes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757871"/>
            <a:ext cx="8686800" cy="296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works on Linux, Windows and iOS.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20" y="1071562"/>
            <a:ext cx="8587361" cy="440055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0" name="Rounded Rectangle 9"/>
          <p:cNvSpPr/>
          <p:nvPr/>
        </p:nvSpPr>
        <p:spPr>
          <a:xfrm>
            <a:off x="1596673" y="1910941"/>
            <a:ext cx="1930400" cy="156309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Scripting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7391" y="2273706"/>
            <a:ext cx="1768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Commands are written &amp; adjusted here then executed in the console.  Then saved for future quick execution.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0988" y="1528763"/>
            <a:ext cx="4572000" cy="22002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0988" y="3724277"/>
            <a:ext cx="4572000" cy="18192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625248" y="4000718"/>
            <a:ext cx="1930400" cy="140458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Console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05966" y="4407793"/>
            <a:ext cx="17689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Execution of scripts and commands, data exploration and code results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86325" y="1528763"/>
            <a:ext cx="3986213" cy="1485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022623" y="1918747"/>
            <a:ext cx="1930400" cy="88900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Environment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03340" y="2250610"/>
            <a:ext cx="1768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List of objects &amp; values</a:t>
            </a:r>
          </a:p>
          <a:p>
            <a:r>
              <a:rPr lang="en-US" sz="1200" dirty="0"/>
              <a:t>e.g. loaded “excel” files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881563" y="3038474"/>
            <a:ext cx="3986213" cy="25050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5879747" y="3581967"/>
            <a:ext cx="1930400" cy="151431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Files, Plots, Packages, Help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46177" y="4234906"/>
            <a:ext cx="176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Find files, load packages, see visualizations and quickly find help</a:t>
            </a:r>
          </a:p>
        </p:txBody>
      </p:sp>
    </p:spTree>
    <p:extLst>
      <p:ext uri="{BB962C8B-B14F-4D97-AF65-F5344CB8AC3E}">
        <p14:creationId xmlns:p14="http://schemas.microsoft.com/office/powerpoint/2010/main" val="1441396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5/22/23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Where is it being used?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864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Media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Facebook</a:t>
            </a:r>
          </a:p>
          <a:p>
            <a:pPr algn="ctr"/>
            <a:r>
              <a:rPr lang="en-US" sz="1600" dirty="0"/>
              <a:t>Twitter</a:t>
            </a:r>
          </a:p>
          <a:p>
            <a:pPr algn="ctr"/>
            <a:r>
              <a:rPr lang="en-US" sz="1600" dirty="0"/>
              <a:t>Foursquare</a:t>
            </a:r>
          </a:p>
          <a:p>
            <a:pPr algn="ctr"/>
            <a:r>
              <a:rPr lang="en-US" sz="1600" dirty="0"/>
              <a:t>Kickstarter</a:t>
            </a:r>
          </a:p>
          <a:p>
            <a:pPr algn="ctr"/>
            <a:r>
              <a:rPr lang="en-US" sz="1600" dirty="0"/>
              <a:t>New York Times</a:t>
            </a:r>
          </a:p>
          <a:p>
            <a:pPr algn="ctr"/>
            <a:r>
              <a:rPr lang="en-US" sz="1600" dirty="0"/>
              <a:t>Economist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73092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Services</a:t>
            </a:r>
          </a:p>
          <a:p>
            <a:pPr algn="ctr"/>
            <a:r>
              <a:rPr lang="en-US" sz="1600" dirty="0"/>
              <a:t>Zillow</a:t>
            </a:r>
          </a:p>
          <a:p>
            <a:pPr algn="ctr"/>
            <a:r>
              <a:rPr lang="en-US" sz="1600" dirty="0"/>
              <a:t>Trulia</a:t>
            </a:r>
          </a:p>
          <a:p>
            <a:pPr algn="ctr"/>
            <a:r>
              <a:rPr lang="en-US" sz="1600" dirty="0"/>
              <a:t>eHarmony</a:t>
            </a:r>
          </a:p>
          <a:p>
            <a:pPr algn="ctr"/>
            <a:r>
              <a:rPr lang="en-US" sz="1600" dirty="0"/>
              <a:t>DataSong</a:t>
            </a:r>
          </a:p>
          <a:p>
            <a:pPr algn="ctr"/>
            <a:r>
              <a:rPr lang="en-US" sz="1600" dirty="0"/>
              <a:t>PredictWise</a:t>
            </a:r>
          </a:p>
          <a:p>
            <a:pPr algn="ctr"/>
            <a:r>
              <a:rPr lang="en-US" sz="1600" dirty="0"/>
              <a:t>Nationwide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33548" y="1262217"/>
            <a:ext cx="1737360" cy="392988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Technology</a:t>
            </a:r>
          </a:p>
          <a:p>
            <a:pPr algn="ctr"/>
            <a:r>
              <a:rPr lang="en-US" sz="1600" dirty="0"/>
              <a:t>SAS</a:t>
            </a:r>
          </a:p>
          <a:p>
            <a:pPr algn="ctr"/>
            <a:r>
              <a:rPr lang="en-US" sz="1600" dirty="0"/>
              <a:t>Oracle</a:t>
            </a:r>
          </a:p>
          <a:p>
            <a:pPr algn="ctr"/>
            <a:r>
              <a:rPr lang="en-US" sz="1600" dirty="0"/>
              <a:t>IBM</a:t>
            </a:r>
          </a:p>
          <a:p>
            <a:pPr algn="ctr"/>
            <a:r>
              <a:rPr lang="en-US" sz="1600" dirty="0"/>
              <a:t>Teradata</a:t>
            </a:r>
          </a:p>
          <a:p>
            <a:pPr algn="ctr"/>
            <a:r>
              <a:rPr lang="en-US" sz="1600" dirty="0"/>
              <a:t>Coursera</a:t>
            </a:r>
          </a:p>
          <a:p>
            <a:pPr algn="ctr"/>
            <a:r>
              <a:rPr lang="en-US" sz="1600" dirty="0"/>
              <a:t>SAP</a:t>
            </a:r>
          </a:p>
          <a:p>
            <a:pPr algn="ctr"/>
            <a:r>
              <a:rPr lang="en-US" sz="1600" dirty="0"/>
              <a:t>DataCamp</a:t>
            </a:r>
          </a:p>
          <a:p>
            <a:pPr algn="ctr"/>
            <a:r>
              <a:rPr lang="en-US" sz="1600" dirty="0"/>
              <a:t>Alteryx</a:t>
            </a:r>
          </a:p>
          <a:p>
            <a:pPr algn="ctr"/>
            <a:r>
              <a:rPr lang="en-US" sz="1600" dirty="0"/>
              <a:t>TIBCO</a:t>
            </a:r>
          </a:p>
          <a:p>
            <a:pPr algn="ctr"/>
            <a:r>
              <a:rPr lang="en-US" sz="1600" dirty="0" err="1"/>
              <a:t>OneTick</a:t>
            </a:r>
            <a:endParaRPr lang="en-US" sz="1600" dirty="0"/>
          </a:p>
          <a:p>
            <a:pPr algn="ctr"/>
            <a:r>
              <a:rPr lang="en-US" sz="1600" dirty="0"/>
              <a:t>Amazon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Microsoft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03320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Finance</a:t>
            </a:r>
          </a:p>
          <a:p>
            <a:pPr algn="ctr"/>
            <a:r>
              <a:rPr lang="en-US" sz="1600" dirty="0"/>
              <a:t>Lloyd’s Bank</a:t>
            </a:r>
          </a:p>
          <a:p>
            <a:pPr algn="ctr"/>
            <a:r>
              <a:rPr lang="en-US" sz="1600" dirty="0"/>
              <a:t>Credit Suisse</a:t>
            </a:r>
          </a:p>
          <a:p>
            <a:pPr algn="ctr"/>
            <a:r>
              <a:rPr lang="en-US" sz="1600" dirty="0"/>
              <a:t>American Century</a:t>
            </a:r>
          </a:p>
          <a:p>
            <a:pPr algn="ctr"/>
            <a:r>
              <a:rPr lang="en-US" sz="1600" dirty="0"/>
              <a:t>Australia and New Zealand Banking Group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63776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b="1" dirty="0"/>
              <a:t>U.S Government</a:t>
            </a:r>
          </a:p>
          <a:p>
            <a:pPr algn="ctr"/>
            <a:r>
              <a:rPr lang="en-US" sz="1600" dirty="0"/>
              <a:t>Food &amp; Drug </a:t>
            </a:r>
          </a:p>
          <a:p>
            <a:pPr algn="ctr"/>
            <a:r>
              <a:rPr lang="en-US" sz="1600" dirty="0"/>
              <a:t>Administration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Weather </a:t>
            </a:r>
          </a:p>
          <a:p>
            <a:pPr algn="ctr"/>
            <a:r>
              <a:rPr lang="en-US" sz="1600" dirty="0"/>
              <a:t>Service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Institute </a:t>
            </a:r>
          </a:p>
          <a:p>
            <a:pPr algn="ctr"/>
            <a:r>
              <a:rPr lang="en-US" sz="1600" dirty="0"/>
              <a:t>of Standards </a:t>
            </a:r>
          </a:p>
          <a:p>
            <a:pPr algn="ctr"/>
            <a:r>
              <a:rPr lang="en-US" sz="1600" dirty="0"/>
              <a:t>in Technology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5500709"/>
            <a:ext cx="8686800" cy="553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 is ubiquitous in various industries used for analysis, prototyping and visualization.   However, more often python is used in </a:t>
            </a:r>
            <a:r>
              <a:rPr lang="en-US" sz="1600" i="1" dirty="0"/>
              <a:t>production</a:t>
            </a:r>
            <a:r>
              <a:rPr lang="en-US" sz="1600" dirty="0"/>
              <a:t> environments.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28600" y="5329250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402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Pros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VERY extensible 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10K+ packages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Built by stats, made for stats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Free, open source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Cutting edge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Diverse applications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Outstanding graphical capabilities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Tough to do “big data”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In memory data constraints w/o extra effort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Official documentation is terse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Not as polished as a commercial application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Slow compared to lower level languages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Production worthy apps can be </a:t>
            </a:r>
            <a:r>
              <a:rPr lang="en-US" sz="2000" i="1" dirty="0">
                <a:solidFill>
                  <a:sysClr val="windowText" lastClr="000000"/>
                </a:solidFill>
                <a:latin typeface="Arial"/>
              </a:rPr>
              <a:t>difficult</a:t>
            </a: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 to create 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5/22/23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it’s awesome but…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96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5/22/23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basic R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Let’s eat a banana for breakfast.  </a:t>
            </a:r>
            <a:r>
              <a:rPr lang="en-US" sz="2400" b="1" u="sng" dirty="0">
                <a:solidFill>
                  <a:schemeClr val="accent1"/>
                </a:solidFill>
              </a:rPr>
              <a:t>Where is the fruit?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2D44EF-9F10-4497-A64C-FB989A9FA3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735" y="2179052"/>
            <a:ext cx="3478641" cy="26967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The item of interest needs to be in the “working directory”</a:t>
            </a:r>
            <a:endParaRPr lang="en-US" sz="2800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26C31-2DE9-4F0E-90DC-A879D013CDE8}"/>
              </a:ext>
            </a:extLst>
          </p:cNvPr>
          <p:cNvSpPr txBox="1"/>
          <p:nvPr/>
        </p:nvSpPr>
        <p:spPr>
          <a:xfrm>
            <a:off x="240631" y="1737196"/>
            <a:ext cx="48091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If a “local” file define the path to the file</a:t>
            </a:r>
          </a:p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(‘ted/fruit/basket’)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u="sng" dirty="0">
                <a:latin typeface="Consolas" panose="020B0609020204030204" pitchFamily="49" charset="0"/>
              </a:rPr>
              <a:t>OR</a:t>
            </a:r>
          </a:p>
          <a:p>
            <a:r>
              <a:rPr lang="en-US" dirty="0">
                <a:latin typeface="Consolas" panose="020B0609020204030204" pitchFamily="49" charset="0"/>
              </a:rPr>
              <a:t>From a URL</a:t>
            </a:r>
          </a:p>
          <a:p>
            <a:r>
              <a:rPr lang="en-US" dirty="0" err="1">
                <a:latin typeface="Consolas" panose="020B0609020204030204" pitchFamily="49" charset="0"/>
              </a:rPr>
              <a:t>csvFile</a:t>
            </a:r>
            <a:r>
              <a:rPr lang="en-US" dirty="0">
                <a:latin typeface="Consolas" panose="020B0609020204030204" pitchFamily="49" charset="0"/>
              </a:rPr>
              <a:t> &lt;- ‘https://</a:t>
            </a:r>
            <a:r>
              <a:rPr lang="en-US" dirty="0" err="1">
                <a:latin typeface="Consolas" panose="020B0609020204030204" pitchFamily="49" charset="0"/>
              </a:rPr>
              <a:t>raw.githubusercontent.com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kwartler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Harvard_DataMining_Business_Student</a:t>
            </a:r>
            <a:r>
              <a:rPr lang="en-US" dirty="0">
                <a:latin typeface="Consolas" panose="020B0609020204030204" pitchFamily="49" charset="0"/>
              </a:rPr>
              <a:t>/master/Lessons/</a:t>
            </a:r>
            <a:r>
              <a:rPr lang="en-US" dirty="0" err="1">
                <a:latin typeface="Consolas" panose="020B0609020204030204" pitchFamily="49" charset="0"/>
              </a:rPr>
              <a:t>A_IntroToR</a:t>
            </a:r>
            <a:r>
              <a:rPr lang="en-US" dirty="0">
                <a:latin typeface="Consolas" panose="020B0609020204030204" pitchFamily="49" charset="0"/>
              </a:rPr>
              <a:t>/data/</a:t>
            </a:r>
            <a:r>
              <a:rPr lang="en-US" dirty="0" err="1">
                <a:latin typeface="Consolas" panose="020B0609020204030204" pitchFamily="49" charset="0"/>
              </a:rPr>
              <a:t>forceAwakens_definedScenes.csv</a:t>
            </a:r>
            <a:r>
              <a:rPr lang="en-US" dirty="0">
                <a:latin typeface="Consolas" panose="020B0609020204030204" pitchFamily="49" charset="0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713083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6948320"/>
              </p:ext>
            </p:extLst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5/22/23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78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5/22/23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Found the fruit basket!  </a:t>
            </a:r>
            <a:r>
              <a:rPr lang="en-US" sz="2400" b="1" u="sng" dirty="0">
                <a:solidFill>
                  <a:schemeClr val="accent1"/>
                </a:solidFill>
              </a:rPr>
              <a:t>What tools do I need?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Change R into a breakfast preparing machine with specialized libraries.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48A29-42F6-469F-9DBF-84740FD81173}"/>
              </a:ext>
            </a:extLst>
          </p:cNvPr>
          <p:cNvSpPr txBox="1"/>
          <p:nvPr/>
        </p:nvSpPr>
        <p:spPr>
          <a:xfrm>
            <a:off x="240631" y="1737196"/>
            <a:ext cx="347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#</a:t>
            </a:r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1999433"/>
            <a:ext cx="1957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  <a:p>
            <a:r>
              <a:rPr lang="en-US" dirty="0">
                <a:latin typeface="Consolas" panose="020B0609020204030204" pitchFamily="49" charset="0"/>
              </a:rPr>
              <a:t>library(</a:t>
            </a:r>
            <a:r>
              <a:rPr lang="en-US" dirty="0" err="1">
                <a:latin typeface="Consolas" panose="020B0609020204030204" pitchFamily="49" charset="0"/>
              </a:rPr>
              <a:t>readr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0" name="Picture 2" descr="Image result for hand white background">
            <a:extLst>
              <a:ext uri="{FF2B5EF4-FFF2-40B4-BE49-F238E27FC236}">
                <a16:creationId xmlns:a16="http://schemas.microsoft.com/office/drawing/2014/main" id="{C1310C95-C648-4984-A9E4-F1D5794C9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173" y="2028449"/>
            <a:ext cx="2627168" cy="226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433837BB-B7CA-422B-AE90-5EC2CAE951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5803428" y="2990364"/>
            <a:ext cx="2580919" cy="65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861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100"/>
              <a:t>Another trap!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79AAEF-9330-4155-8F4A-DA255700A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37" b="10552"/>
          <a:stretch/>
        </p:blipFill>
        <p:spPr>
          <a:xfrm>
            <a:off x="20" y="11"/>
            <a:ext cx="9143980" cy="3657590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57F220-BFA2-43FF-989A-C877C7FF0A67}"/>
              </a:ext>
            </a:extLst>
          </p:cNvPr>
          <p:cNvSpPr/>
          <p:nvPr/>
        </p:nvSpPr>
        <p:spPr>
          <a:xfrm>
            <a:off x="3167986" y="3752850"/>
            <a:ext cx="5614060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Before loading a library use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install.packages</a:t>
            </a:r>
            <a:r>
              <a:rPr lang="en-US" sz="1600" dirty="0"/>
              <a:t>(“name of package”). 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You only need to do this once per environment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But, you will need to repeat it w/each new environment!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6075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700A58B-DD98-43D0-B791-721480A02982}" type="datetime1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5/22/23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  <a:ea typeface="+mn-ea"/>
                <a:cs typeface="+mn-cs"/>
              </a:rPr>
              <a:t>Kwartler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484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7290FF7-652B-4475-AEAB-8B1A5D23AE09}" type="slidenum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21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94333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5/22/23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5195" y="365126"/>
            <a:ext cx="8330155" cy="591477"/>
          </a:xfrm>
        </p:spPr>
        <p:txBody>
          <a:bodyPr/>
          <a:lstStyle/>
          <a:p>
            <a:r>
              <a:rPr lang="en-US" dirty="0"/>
              <a:t>The course readme has the packages to install.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C17060-3CCA-3A1D-528F-16846D19F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35" y="1544567"/>
            <a:ext cx="7927615" cy="376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87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5/22/23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Now R is a cutting &amp; peeling machine, </a:t>
            </a:r>
            <a:r>
              <a:rPr lang="en-US" sz="2400" dirty="0">
                <a:solidFill>
                  <a:schemeClr val="accent1"/>
                </a:solidFill>
              </a:rPr>
              <a:t>let’s pick our fruit.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 now has the object called </a:t>
            </a:r>
            <a:r>
              <a:rPr lang="en-US" sz="2000" b="1" u="sng" dirty="0">
                <a:solidFill>
                  <a:schemeClr val="bg1"/>
                </a:solidFill>
              </a:rPr>
              <a:t>banana</a:t>
            </a:r>
            <a:r>
              <a:rPr lang="en-US" sz="2000" dirty="0">
                <a:solidFill>
                  <a:schemeClr val="bg1"/>
                </a:solidFill>
              </a:rPr>
              <a:t> in memory </a:t>
            </a:r>
            <a:r>
              <a:rPr lang="en-US" sz="2000" dirty="0" err="1">
                <a:solidFill>
                  <a:schemeClr val="bg1"/>
                </a:solidFill>
              </a:rPr>
              <a:t>ie</a:t>
            </a:r>
            <a:r>
              <a:rPr lang="en-US" sz="2000" dirty="0">
                <a:solidFill>
                  <a:schemeClr val="bg1"/>
                </a:solidFill>
              </a:rPr>
              <a:t> “opening a spreadsheet”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1608036"/>
            <a:ext cx="1957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  <a:p>
            <a:r>
              <a:rPr lang="en-US" dirty="0">
                <a:latin typeface="Consolas" panose="020B0609020204030204" pitchFamily="49" charset="0"/>
              </a:rPr>
              <a:t>library(</a:t>
            </a:r>
            <a:r>
              <a:rPr lang="en-US" dirty="0" err="1">
                <a:latin typeface="Consolas" panose="020B0609020204030204" pitchFamily="49" charset="0"/>
              </a:rPr>
              <a:t>readr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465567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read_csv</a:t>
            </a:r>
            <a:r>
              <a:rPr lang="en-US" dirty="0">
                <a:latin typeface="Consolas" panose="020B0609020204030204" pitchFamily="49" charset="0"/>
              </a:rPr>
              <a:t>(“</a:t>
            </a:r>
            <a:r>
              <a:rPr lang="en-US" dirty="0" err="1">
                <a:latin typeface="Consolas" panose="020B0609020204030204" pitchFamily="49" charset="0"/>
              </a:rPr>
              <a:t>Banana.csv</a:t>
            </a:r>
            <a:r>
              <a:rPr lang="en-US" dirty="0">
                <a:latin typeface="Consolas" panose="020B0609020204030204" pitchFamily="49" charset="0"/>
              </a:rPr>
              <a:t>”)</a:t>
            </a:r>
            <a:endParaRPr lang="en-US" dirty="0"/>
          </a:p>
        </p:txBody>
      </p:sp>
      <p:pic>
        <p:nvPicPr>
          <p:cNvPr id="11" name="Picture 6" descr="Image result for banana transparent background">
            <a:extLst>
              <a:ext uri="{FF2B5EF4-FFF2-40B4-BE49-F238E27FC236}">
                <a16:creationId xmlns:a16="http://schemas.microsoft.com/office/drawing/2014/main" id="{5D8E29B8-7D56-4DAC-83F8-3181EDB09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325" y="1322773"/>
            <a:ext cx="2973247" cy="297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7">
            <a:extLst>
              <a:ext uri="{FF2B5EF4-FFF2-40B4-BE49-F238E27FC236}">
                <a16:creationId xmlns:a16="http://schemas.microsoft.com/office/drawing/2014/main" id="{E27E2BA0-A2C4-4F36-ABAE-408CEF983453}"/>
              </a:ext>
            </a:extLst>
          </p:cNvPr>
          <p:cNvSpPr/>
          <p:nvPr/>
        </p:nvSpPr>
        <p:spPr>
          <a:xfrm>
            <a:off x="4549296" y="4023101"/>
            <a:ext cx="3131507" cy="1164920"/>
          </a:xfrm>
          <a:prstGeom prst="wedgeRoundRectCallout">
            <a:avLst>
              <a:gd name="adj1" fmla="val -54310"/>
              <a:gd name="adj2" fmla="val -153392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Must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 the working directory or full path declared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inside quotes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Have correct capitalization, spacing &amp; spelling matter.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FAF387-53BA-5A68-1C72-B3AB42315846}"/>
              </a:ext>
            </a:extLst>
          </p:cNvPr>
          <p:cNvSpPr txBox="1"/>
          <p:nvPr/>
        </p:nvSpPr>
        <p:spPr>
          <a:xfrm>
            <a:off x="240630" y="321972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latin typeface="Consolas" panose="020B0609020204030204" pitchFamily="49" charset="0"/>
              </a:rPr>
              <a:t>OR</a:t>
            </a:r>
          </a:p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read_csv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csvFile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5" name="Speech Bubble: Rectangle with Corners Rounded 7">
            <a:extLst>
              <a:ext uri="{FF2B5EF4-FFF2-40B4-BE49-F238E27FC236}">
                <a16:creationId xmlns:a16="http://schemas.microsoft.com/office/drawing/2014/main" id="{F51F4D2A-7F6F-2E5D-5E2C-CFC56F80173B}"/>
              </a:ext>
            </a:extLst>
          </p:cNvPr>
          <p:cNvSpPr/>
          <p:nvPr/>
        </p:nvSpPr>
        <p:spPr>
          <a:xfrm>
            <a:off x="2198217" y="4458117"/>
            <a:ext cx="2042037" cy="724855"/>
          </a:xfrm>
          <a:prstGeom prst="wedgeRoundRectCallout">
            <a:avLst>
              <a:gd name="adj1" fmla="val 15629"/>
              <a:gd name="adj2" fmla="val -145039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Must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Refer to the URL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Or be the URL in quotes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87A62B-3463-D93D-3757-A613CE5ED669}"/>
              </a:ext>
            </a:extLst>
          </p:cNvPr>
          <p:cNvSpPr txBox="1"/>
          <p:nvPr/>
        </p:nvSpPr>
        <p:spPr>
          <a:xfrm>
            <a:off x="240630" y="2769342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(“</a:t>
            </a:r>
            <a:r>
              <a:rPr lang="en-US" dirty="0" err="1">
                <a:latin typeface="Consolas" panose="020B0609020204030204" pitchFamily="49" charset="0"/>
              </a:rPr>
              <a:t>Banana.csv</a:t>
            </a:r>
            <a:r>
              <a:rPr lang="en-US" dirty="0">
                <a:latin typeface="Consolas" panose="020B0609020204030204" pitchFamily="49" charset="0"/>
              </a:rPr>
              <a:t>”)</a:t>
            </a:r>
            <a:endParaRPr lang="en-US" dirty="0"/>
          </a:p>
        </p:txBody>
      </p:sp>
      <p:sp>
        <p:nvSpPr>
          <p:cNvPr id="13" name="Speech Bubble: Rectangle with Corners Rounded 7">
            <a:extLst>
              <a:ext uri="{FF2B5EF4-FFF2-40B4-BE49-F238E27FC236}">
                <a16:creationId xmlns:a16="http://schemas.microsoft.com/office/drawing/2014/main" id="{8296DA03-D7CB-D966-5D41-6FD0E4EB65D6}"/>
              </a:ext>
            </a:extLst>
          </p:cNvPr>
          <p:cNvSpPr/>
          <p:nvPr/>
        </p:nvSpPr>
        <p:spPr>
          <a:xfrm>
            <a:off x="4812630" y="1748650"/>
            <a:ext cx="1579084" cy="1164920"/>
          </a:xfrm>
          <a:prstGeom prst="wedgeRoundRectCallout">
            <a:avLst>
              <a:gd name="adj1" fmla="val -74961"/>
              <a:gd name="adj2" fmla="val 32051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There are many functions to read in data.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678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5/22/23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my file is Excel or 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advice meme">
            <a:extLst>
              <a:ext uri="{FF2B5EF4-FFF2-40B4-BE49-F238E27FC236}">
                <a16:creationId xmlns:a16="http://schemas.microsoft.com/office/drawing/2014/main" id="{2C3CA585-ACF4-469C-BE93-2BF26DF5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5" y="1848170"/>
            <a:ext cx="3640942" cy="291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D510A5-BA30-4AB1-9EDA-6E4222102AF1}"/>
              </a:ext>
            </a:extLst>
          </p:cNvPr>
          <p:cNvSpPr txBox="1"/>
          <p:nvPr/>
        </p:nvSpPr>
        <p:spPr>
          <a:xfrm>
            <a:off x="3820017" y="1848755"/>
            <a:ext cx="5087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can open many files types with different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SaS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Rds</a:t>
            </a:r>
            <a:r>
              <a:rPr lang="en-US" dirty="0"/>
              <a:t>, </a:t>
            </a:r>
            <a:r>
              <a:rPr lang="en-US" dirty="0" err="1"/>
              <a:t>rda</a:t>
            </a:r>
            <a:r>
              <a:rPr lang="en-US" dirty="0"/>
              <a:t>, </a:t>
            </a:r>
            <a:r>
              <a:rPr lang="en-US" dirty="0" err="1"/>
              <a:t>fst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Databases (SQL, </a:t>
            </a:r>
            <a:r>
              <a:rPr lang="en-US" dirty="0" err="1"/>
              <a:t>mongoDB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S3 Buckets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914952-F2EF-4FC6-A890-56476579D625}"/>
              </a:ext>
            </a:extLst>
          </p:cNvPr>
          <p:cNvSpPr/>
          <p:nvPr/>
        </p:nvSpPr>
        <p:spPr>
          <a:xfrm>
            <a:off x="240630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Recommendation: to get started stick with CSV.  Most software can export CSV.  Most class files are CSV.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416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5/22/23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 uses predefined functions to accomplish things.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A9DDF-ABC4-486B-BABF-3D7BAD0689BF}"/>
              </a:ext>
            </a:extLst>
          </p:cNvPr>
          <p:cNvSpPr txBox="1"/>
          <p:nvPr/>
        </p:nvSpPr>
        <p:spPr>
          <a:xfrm>
            <a:off x="155214" y="29217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096017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9113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995320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5/22/23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“ </a:t>
            </a:r>
            <a:r>
              <a:rPr lang="en-US" sz="2400" dirty="0">
                <a:latin typeface="Consolas" panose="020B0609020204030204" pitchFamily="49" charset="0"/>
              </a:rPr>
              <a:t>&lt;- ” is the assignment operator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928065" y="2831348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pic>
        <p:nvPicPr>
          <p:cNvPr id="8" name="Picture 2" descr="http://www.brainkandie.com/images/banana.png">
            <a:extLst>
              <a:ext uri="{FF2B5EF4-FFF2-40B4-BE49-F238E27FC236}">
                <a16:creationId xmlns:a16="http://schemas.microsoft.com/office/drawing/2014/main" id="{F131010D-A51D-449B-A4EC-6FA4FAAA0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38486" y="1821307"/>
            <a:ext cx="3338782" cy="20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BADE13CE-D19F-477C-B30C-CA95D4277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6387740" y="2929490"/>
            <a:ext cx="2819554" cy="71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683594" y="3345657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4152564" y="33310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1170086" y="33310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495704" y="3241435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880753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4853818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481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5/22/23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Results of an object can be used in the next function.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545370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494405" y="4173670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3963375" y="415910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980897" y="41591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306515" y="4069448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691564" y="415910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5044375" y="4118459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767693" y="3700116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     ( 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255813"/>
            <a:ext cx="1957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  <a:p>
            <a:r>
              <a:rPr lang="en-US" dirty="0">
                <a:latin typeface="Consolas" panose="020B0609020204030204" pitchFamily="49" charset="0"/>
              </a:rPr>
              <a:t>library(</a:t>
            </a:r>
            <a:r>
              <a:rPr lang="en-US" dirty="0" err="1">
                <a:latin typeface="Consolas" panose="020B0609020204030204" pitchFamily="49" charset="0"/>
              </a:rPr>
              <a:t>readr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085295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read_csv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pic>
        <p:nvPicPr>
          <p:cNvPr id="18" name="Picture 2" descr="Image result for half banana">
            <a:extLst>
              <a:ext uri="{FF2B5EF4-FFF2-40B4-BE49-F238E27FC236}">
                <a16:creationId xmlns:a16="http://schemas.microsoft.com/office/drawing/2014/main" id="{DEAEA782-61E0-43B4-BDA6-A3944FAD2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65" b="28476"/>
          <a:stretch/>
        </p:blipFill>
        <p:spPr bwMode="auto">
          <a:xfrm rot="1615433" flipV="1">
            <a:off x="5136265" y="2079687"/>
            <a:ext cx="3022887" cy="140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hand white background">
            <a:extLst>
              <a:ext uri="{FF2B5EF4-FFF2-40B4-BE49-F238E27FC236}">
                <a16:creationId xmlns:a16="http://schemas.microsoft.com/office/drawing/2014/main" id="{C6351A39-5E58-42B0-9337-2C3158360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517" y="2185147"/>
            <a:ext cx="2148623" cy="185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F93F3B-41BA-45B8-A62C-663812BF0B8D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908137" y="2968669"/>
            <a:ext cx="3591769" cy="7021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F92392B-93E6-4019-9EE6-4791E3E0CD25}"/>
              </a:ext>
            </a:extLst>
          </p:cNvPr>
          <p:cNvSpPr/>
          <p:nvPr/>
        </p:nvSpPr>
        <p:spPr>
          <a:xfrm>
            <a:off x="112734" y="2517257"/>
            <a:ext cx="1590806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A29B2D-E4AF-4336-9EDF-24F29AA47942}"/>
              </a:ext>
            </a:extLst>
          </p:cNvPr>
          <p:cNvSpPr/>
          <p:nvPr/>
        </p:nvSpPr>
        <p:spPr>
          <a:xfrm>
            <a:off x="3691564" y="3670784"/>
            <a:ext cx="1616684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861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5/22/23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You don’t always have to declare an output object &amp; you can also save items to disk.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415074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823262" y="4157904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2217433" y="414333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2020421" y="414333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2800768" y="412876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240630" y="2719888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6D1A91-602C-4723-91DA-11002DADC131}"/>
              </a:ext>
            </a:extLst>
          </p:cNvPr>
          <p:cNvSpPr txBox="1"/>
          <p:nvPr/>
        </p:nvSpPr>
        <p:spPr>
          <a:xfrm>
            <a:off x="240630" y="1223630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528445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110259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    &lt;- </a:t>
            </a:r>
            <a:r>
              <a:rPr lang="en-US" dirty="0" err="1">
                <a:latin typeface="Consolas" panose="020B0609020204030204" pitchFamily="49" charset="0"/>
              </a:rPr>
              <a:t>read_csv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D17F439-6E11-4B4C-9536-FE7E4BE05003}"/>
              </a:ext>
            </a:extLst>
          </p:cNvPr>
          <p:cNvGrpSpPr/>
          <p:nvPr/>
        </p:nvGrpSpPr>
        <p:grpSpPr>
          <a:xfrm>
            <a:off x="5102567" y="1935754"/>
            <a:ext cx="3840480" cy="2250358"/>
            <a:chOff x="4884420" y="2092654"/>
            <a:chExt cx="3840480" cy="2250358"/>
          </a:xfrm>
        </p:grpSpPr>
        <p:pic>
          <p:nvPicPr>
            <p:cNvPr id="17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F3EBEA82-AEC2-4503-901A-DBDAF7BAC9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Image result for half banana">
              <a:extLst>
                <a:ext uri="{FF2B5EF4-FFF2-40B4-BE49-F238E27FC236}">
                  <a16:creationId xmlns:a16="http://schemas.microsoft.com/office/drawing/2014/main" id="{813A08A4-7A0F-45BF-A1CD-14DD858FD3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9B0164B-0149-4DD5-8E06-DAA3041D8C9F}"/>
              </a:ext>
            </a:extLst>
          </p:cNvPr>
          <p:cNvSpPr txBox="1"/>
          <p:nvPr/>
        </p:nvSpPr>
        <p:spPr>
          <a:xfrm>
            <a:off x="884383" y="374343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plot(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3380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5/22/23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2C5B7-2DB5-4EA8-859A-5A5743A396CA}"/>
              </a:ext>
            </a:extLst>
          </p:cNvPr>
          <p:cNvSpPr txBox="1"/>
          <p:nvPr/>
        </p:nvSpPr>
        <p:spPr>
          <a:xfrm>
            <a:off x="3692285" y="5005776"/>
            <a:ext cx="4112023" cy="3385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object&lt;-function(applied to object)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BC3515-0129-435C-9B18-BB4DC06E04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074" y="1103590"/>
            <a:ext cx="1201613" cy="93151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E99666D-0A26-45F7-822B-A575960EC698}"/>
              </a:ext>
            </a:extLst>
          </p:cNvPr>
          <p:cNvGrpSpPr/>
          <p:nvPr/>
        </p:nvGrpSpPr>
        <p:grpSpPr>
          <a:xfrm>
            <a:off x="1273971" y="2274676"/>
            <a:ext cx="1321555" cy="1006531"/>
            <a:chOff x="919527" y="2384361"/>
            <a:chExt cx="1459728" cy="1071794"/>
          </a:xfrm>
        </p:grpSpPr>
        <p:pic>
          <p:nvPicPr>
            <p:cNvPr id="12" name="Picture 2" descr="Image result for hand white background">
              <a:extLst>
                <a:ext uri="{FF2B5EF4-FFF2-40B4-BE49-F238E27FC236}">
                  <a16:creationId xmlns:a16="http://schemas.microsoft.com/office/drawing/2014/main" id="{DB259A06-A46D-4D41-AB85-BEFA1B65E3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27" y="2449871"/>
              <a:ext cx="1091000" cy="940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86987945-E340-45C2-9E67-760C16CB63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1706921" y="2783821"/>
              <a:ext cx="1071794" cy="272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6" descr="Image result for banana transparent background">
            <a:extLst>
              <a:ext uri="{FF2B5EF4-FFF2-40B4-BE49-F238E27FC236}">
                <a16:creationId xmlns:a16="http://schemas.microsoft.com/office/drawing/2014/main" id="{4C70DCF7-8AC6-41FE-A567-DCC741701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864" y="3238565"/>
            <a:ext cx="955958" cy="9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17EEA90-78B0-4080-9D60-480EF7F02082}"/>
              </a:ext>
            </a:extLst>
          </p:cNvPr>
          <p:cNvGrpSpPr/>
          <p:nvPr/>
        </p:nvGrpSpPr>
        <p:grpSpPr>
          <a:xfrm>
            <a:off x="1379306" y="4907138"/>
            <a:ext cx="1130829" cy="605894"/>
            <a:chOff x="5001597" y="2799644"/>
            <a:chExt cx="2498122" cy="1373047"/>
          </a:xfrm>
        </p:grpSpPr>
        <p:pic>
          <p:nvPicPr>
            <p:cNvPr id="16" name="Picture 2" descr="Image result for half banana">
              <a:extLst>
                <a:ext uri="{FF2B5EF4-FFF2-40B4-BE49-F238E27FC236}">
                  <a16:creationId xmlns:a16="http://schemas.microsoft.com/office/drawing/2014/main" id="{9FA2FE0D-E6C3-40BB-BD19-25623F72AD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001597" y="2799644"/>
              <a:ext cx="2381250" cy="1106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Image result for hand white background">
              <a:extLst>
                <a:ext uri="{FF2B5EF4-FFF2-40B4-BE49-F238E27FC236}">
                  <a16:creationId xmlns:a16="http://schemas.microsoft.com/office/drawing/2014/main" id="{77671E1D-32D3-47BB-BF76-3BAE074C3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7046" y="2816567"/>
              <a:ext cx="1572673" cy="1356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751ABA-CE4D-4CCD-905A-BF5DE70EEC4E}"/>
              </a:ext>
            </a:extLst>
          </p:cNvPr>
          <p:cNvGrpSpPr/>
          <p:nvPr/>
        </p:nvGrpSpPr>
        <p:grpSpPr>
          <a:xfrm>
            <a:off x="1475066" y="4203444"/>
            <a:ext cx="957435" cy="741843"/>
            <a:chOff x="4262775" y="5030993"/>
            <a:chExt cx="1057538" cy="789944"/>
          </a:xfrm>
        </p:grpSpPr>
        <p:pic>
          <p:nvPicPr>
            <p:cNvPr id="19" name="Picture 2" descr="http://www.brainkandie.com/images/banana.png">
              <a:extLst>
                <a:ext uri="{FF2B5EF4-FFF2-40B4-BE49-F238E27FC236}">
                  <a16:creationId xmlns:a16="http://schemas.microsoft.com/office/drawing/2014/main" id="{2477DECE-209B-4BF9-A37D-D85CB9CCCB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62775" y="5030993"/>
              <a:ext cx="1057538" cy="634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6EC81316-03FA-48F1-BF02-1436C0E846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4757761" y="5371276"/>
              <a:ext cx="716823" cy="18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233138-9FB0-47EE-AFFB-2530CD03B4B5}"/>
              </a:ext>
            </a:extLst>
          </p:cNvPr>
          <p:cNvCxnSpPr/>
          <p:nvPr/>
        </p:nvCxnSpPr>
        <p:spPr>
          <a:xfrm>
            <a:off x="217532" y="56607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A5C6AD-C32D-4CA9-BE76-17DC8276ECCB}"/>
              </a:ext>
            </a:extLst>
          </p:cNvPr>
          <p:cNvCxnSpPr/>
          <p:nvPr/>
        </p:nvCxnSpPr>
        <p:spPr>
          <a:xfrm>
            <a:off x="217532" y="4130419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254C2B2-0684-464E-A709-FD3F70ED7EAE}"/>
              </a:ext>
            </a:extLst>
          </p:cNvPr>
          <p:cNvCxnSpPr/>
          <p:nvPr/>
        </p:nvCxnSpPr>
        <p:spPr>
          <a:xfrm>
            <a:off x="217532" y="32580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045E73-B651-4844-B314-D7565CFD6330}"/>
              </a:ext>
            </a:extLst>
          </p:cNvPr>
          <p:cNvCxnSpPr/>
          <p:nvPr/>
        </p:nvCxnSpPr>
        <p:spPr>
          <a:xfrm>
            <a:off x="217532" y="218849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2C95643-2EA8-4C88-B12B-FA099C6118CC}"/>
              </a:ext>
            </a:extLst>
          </p:cNvPr>
          <p:cNvSpPr txBox="1"/>
          <p:nvPr/>
        </p:nvSpPr>
        <p:spPr>
          <a:xfrm>
            <a:off x="225493" y="135447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831379-6A77-4E07-A24F-B6EADF40E5AC}"/>
              </a:ext>
            </a:extLst>
          </p:cNvPr>
          <p:cNvSpPr txBox="1"/>
          <p:nvPr/>
        </p:nvSpPr>
        <p:spPr>
          <a:xfrm>
            <a:off x="225493" y="237145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6D1A98-9339-4747-9C61-000CB534B3B5}"/>
              </a:ext>
            </a:extLst>
          </p:cNvPr>
          <p:cNvSpPr txBox="1"/>
          <p:nvPr/>
        </p:nvSpPr>
        <p:spPr>
          <a:xfrm>
            <a:off x="225493" y="428644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CC920A-AE7C-4984-B351-456A0E44F02D}"/>
              </a:ext>
            </a:extLst>
          </p:cNvPr>
          <p:cNvSpPr txBox="1"/>
          <p:nvPr/>
        </p:nvSpPr>
        <p:spPr>
          <a:xfrm>
            <a:off x="225493" y="337438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5055C6-8B82-45FA-9430-EF481856A1FB}"/>
              </a:ext>
            </a:extLst>
          </p:cNvPr>
          <p:cNvSpPr txBox="1"/>
          <p:nvPr/>
        </p:nvSpPr>
        <p:spPr>
          <a:xfrm>
            <a:off x="257025" y="577614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DB50E6-9E18-46E3-84FD-FFCF596B08E9}"/>
              </a:ext>
            </a:extLst>
          </p:cNvPr>
          <p:cNvSpPr txBox="1"/>
          <p:nvPr/>
        </p:nvSpPr>
        <p:spPr>
          <a:xfrm>
            <a:off x="3505512" y="1354478"/>
            <a:ext cx="5373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Use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setwd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to point to your files &amp; where to save outputs.</a:t>
            </a:r>
          </a:p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Use a URL with </a:t>
            </a:r>
            <a:r>
              <a:rPr lang="en-US" sz="1600" dirty="0" err="1"/>
              <a:t>read_csv</a:t>
            </a:r>
            <a:r>
              <a:rPr lang="en-US" sz="1600" dirty="0"/>
              <a:t> to get from the web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4F2075-9AC5-4FC8-88CC-83EDEBA95BDB}"/>
              </a:ext>
            </a:extLst>
          </p:cNvPr>
          <p:cNvSpPr txBox="1"/>
          <p:nvPr/>
        </p:nvSpPr>
        <p:spPr>
          <a:xfrm>
            <a:off x="3537044" y="2311788"/>
            <a:ext cx="5606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Load some customized libraries with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for your specific analysis and methodology.  </a:t>
            </a:r>
            <a:r>
              <a:rPr lang="en-US" sz="1600" i="1" dirty="0"/>
              <a:t>Sometimes we will also create customized functions not in a library to aid our analysis.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4E07D4-0D0A-4ACB-A5E8-ADD36201F40F}"/>
              </a:ext>
            </a:extLst>
          </p:cNvPr>
          <p:cNvSpPr txBox="1"/>
          <p:nvPr/>
        </p:nvSpPr>
        <p:spPr>
          <a:xfrm>
            <a:off x="3505512" y="3393165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Read in the file so the object is “in-memory” with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read_csv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or similar.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2D0D57-B8C7-49B5-A8C0-018A6F3A98E6}"/>
              </a:ext>
            </a:extLst>
          </p:cNvPr>
          <p:cNvSpPr txBox="1"/>
          <p:nvPr/>
        </p:nvSpPr>
        <p:spPr>
          <a:xfrm>
            <a:off x="3505512" y="4163333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Apply a function(s) from a library to adjust or create new objects in memory.   The pseudo code for this is: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0305CB-050E-47C1-8BE0-60EC8BF8D9BC}"/>
              </a:ext>
            </a:extLst>
          </p:cNvPr>
          <p:cNvSpPr txBox="1"/>
          <p:nvPr/>
        </p:nvSpPr>
        <p:spPr>
          <a:xfrm>
            <a:off x="3537044" y="5776140"/>
            <a:ext cx="5606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Consume the results by saving, plotting etc.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37C58EB-A1AF-2546-8595-0F61CAF4B0CB}"/>
              </a:ext>
            </a:extLst>
          </p:cNvPr>
          <p:cNvGrpSpPr/>
          <p:nvPr/>
        </p:nvGrpSpPr>
        <p:grpSpPr>
          <a:xfrm>
            <a:off x="1411940" y="5795060"/>
            <a:ext cx="1170647" cy="551952"/>
            <a:chOff x="4884420" y="2092654"/>
            <a:chExt cx="3840480" cy="2250358"/>
          </a:xfrm>
        </p:grpSpPr>
        <p:pic>
          <p:nvPicPr>
            <p:cNvPr id="36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D4D9F585-C374-554B-A844-320A2009C0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Image result for half banana">
              <a:extLst>
                <a:ext uri="{FF2B5EF4-FFF2-40B4-BE49-F238E27FC236}">
                  <a16:creationId xmlns:a16="http://schemas.microsoft.com/office/drawing/2014/main" id="{C69AC490-0C1B-774F-ABB4-608BEA7E8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18231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85E57B-BE2D-114B-8DCC-EADA18F2D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5/22/23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663DF8-B3F2-0E40-BCAF-A0941E68A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743C0-5ADD-AB47-8EFA-BB2C94EA1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DBB05-3661-B540-8214-9B5AC5F778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Google Shape;489;p5">
            <a:extLst>
              <a:ext uri="{FF2B5EF4-FFF2-40B4-BE49-F238E27FC236}">
                <a16:creationId xmlns:a16="http://schemas.microsoft.com/office/drawing/2014/main" id="{4EFA6641-5D4B-0749-816A-7C9C119C990B}"/>
              </a:ext>
            </a:extLst>
          </p:cNvPr>
          <p:cNvSpPr/>
          <p:nvPr/>
        </p:nvSpPr>
        <p:spPr>
          <a:xfrm>
            <a:off x="1653275" y="2115192"/>
            <a:ext cx="7207200" cy="290916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490;p5">
            <a:extLst>
              <a:ext uri="{FF2B5EF4-FFF2-40B4-BE49-F238E27FC236}">
                <a16:creationId xmlns:a16="http://schemas.microsoft.com/office/drawing/2014/main" id="{E1D28499-D95F-344A-AE42-BDCCDF825635}"/>
              </a:ext>
            </a:extLst>
          </p:cNvPr>
          <p:cNvSpPr/>
          <p:nvPr/>
        </p:nvSpPr>
        <p:spPr>
          <a:xfrm>
            <a:off x="152400" y="1491886"/>
            <a:ext cx="3410400" cy="3410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91;p5">
            <a:extLst>
              <a:ext uri="{FF2B5EF4-FFF2-40B4-BE49-F238E27FC236}">
                <a16:creationId xmlns:a16="http://schemas.microsoft.com/office/drawing/2014/main" id="{93006B92-0CCF-5345-BE64-CF72C5FF8CB8}"/>
              </a:ext>
            </a:extLst>
          </p:cNvPr>
          <p:cNvSpPr/>
          <p:nvPr/>
        </p:nvSpPr>
        <p:spPr>
          <a:xfrm>
            <a:off x="242100" y="1581586"/>
            <a:ext cx="3231000" cy="3231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492;p5">
            <a:extLst>
              <a:ext uri="{FF2B5EF4-FFF2-40B4-BE49-F238E27FC236}">
                <a16:creationId xmlns:a16="http://schemas.microsoft.com/office/drawing/2014/main" id="{3685104A-B79C-E845-B27E-79E06DD8EF4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7913" y="1703661"/>
            <a:ext cx="2979375" cy="29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94;p5">
            <a:extLst>
              <a:ext uri="{FF2B5EF4-FFF2-40B4-BE49-F238E27FC236}">
                <a16:creationId xmlns:a16="http://schemas.microsoft.com/office/drawing/2014/main" id="{3D46C302-9CE3-0D44-882E-3957D912CD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1038" y="3370177"/>
            <a:ext cx="657225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95;p5">
            <a:extLst>
              <a:ext uri="{FF2B5EF4-FFF2-40B4-BE49-F238E27FC236}">
                <a16:creationId xmlns:a16="http://schemas.microsoft.com/office/drawing/2014/main" id="{16F08D27-05AD-1042-AF04-5B5B95F77EE8}"/>
              </a:ext>
            </a:extLst>
          </p:cNvPr>
          <p:cNvSpPr txBox="1"/>
          <p:nvPr/>
        </p:nvSpPr>
        <p:spPr>
          <a:xfrm>
            <a:off x="3617900" y="2190267"/>
            <a:ext cx="5835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MBA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496;p5">
            <a:extLst>
              <a:ext uri="{FF2B5EF4-FFF2-40B4-BE49-F238E27FC236}">
                <a16:creationId xmlns:a16="http://schemas.microsoft.com/office/drawing/2014/main" id="{DB80CD2B-8561-A347-80D0-8BB6698A1910}"/>
              </a:ext>
            </a:extLst>
          </p:cNvPr>
          <p:cNvSpPr txBox="1"/>
          <p:nvPr/>
        </p:nvSpPr>
        <p:spPr>
          <a:xfrm>
            <a:off x="4738600" y="2190267"/>
            <a:ext cx="7296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Work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497;p5">
            <a:extLst>
              <a:ext uri="{FF2B5EF4-FFF2-40B4-BE49-F238E27FC236}">
                <a16:creationId xmlns:a16="http://schemas.microsoft.com/office/drawing/2014/main" id="{C282FF98-8DAC-B448-A100-84A30E769582}"/>
              </a:ext>
            </a:extLst>
          </p:cNvPr>
          <p:cNvSpPr txBox="1"/>
          <p:nvPr/>
        </p:nvSpPr>
        <p:spPr>
          <a:xfrm>
            <a:off x="7379925" y="2190262"/>
            <a:ext cx="13746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Advisory Roles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498;p5">
            <a:extLst>
              <a:ext uri="{FF2B5EF4-FFF2-40B4-BE49-F238E27FC236}">
                <a16:creationId xmlns:a16="http://schemas.microsoft.com/office/drawing/2014/main" id="{BD243883-16BB-1547-BC31-9D8964B7A7EC}"/>
              </a:ext>
            </a:extLst>
          </p:cNvPr>
          <p:cNvSpPr txBox="1"/>
          <p:nvPr/>
        </p:nvSpPr>
        <p:spPr>
          <a:xfrm>
            <a:off x="6145160" y="2190267"/>
            <a:ext cx="10287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Teaching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" name="Google Shape;499;p5">
            <a:extLst>
              <a:ext uri="{FF2B5EF4-FFF2-40B4-BE49-F238E27FC236}">
                <a16:creationId xmlns:a16="http://schemas.microsoft.com/office/drawing/2014/main" id="{DD372F86-A88A-B844-BEF2-C9A5662D838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22124" y="2614117"/>
            <a:ext cx="1290654" cy="7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500;p5">
            <a:extLst>
              <a:ext uri="{FF2B5EF4-FFF2-40B4-BE49-F238E27FC236}">
                <a16:creationId xmlns:a16="http://schemas.microsoft.com/office/drawing/2014/main" id="{036A3E5D-D752-3441-86A0-26DDA333940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36669" y="4250539"/>
            <a:ext cx="933450" cy="281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501;p5">
            <a:extLst>
              <a:ext uri="{FF2B5EF4-FFF2-40B4-BE49-F238E27FC236}">
                <a16:creationId xmlns:a16="http://schemas.microsoft.com/office/drawing/2014/main" id="{AFF4E7F6-A5C2-AD42-923B-BC5600C51DA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00725" y="3346290"/>
            <a:ext cx="933449" cy="638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502;p5">
            <a:extLst>
              <a:ext uri="{FF2B5EF4-FFF2-40B4-BE49-F238E27FC236}">
                <a16:creationId xmlns:a16="http://schemas.microsoft.com/office/drawing/2014/main" id="{98558A8D-4CC8-244E-8586-47AA6F5C9BD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26640" y="2762767"/>
            <a:ext cx="800407" cy="4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503;p5">
            <a:extLst>
              <a:ext uri="{FF2B5EF4-FFF2-40B4-BE49-F238E27FC236}">
                <a16:creationId xmlns:a16="http://schemas.microsoft.com/office/drawing/2014/main" id="{BD24214B-112C-8C4E-BDC2-246E8CE1271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454366" y="3460998"/>
            <a:ext cx="1028700" cy="507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04;p5">
            <a:extLst>
              <a:ext uri="{FF2B5EF4-FFF2-40B4-BE49-F238E27FC236}">
                <a16:creationId xmlns:a16="http://schemas.microsoft.com/office/drawing/2014/main" id="{B4CECFD3-F407-3649-807A-BCDF537A3C40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139365" y="2762767"/>
            <a:ext cx="1040291" cy="4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05;p5">
            <a:extLst>
              <a:ext uri="{FF2B5EF4-FFF2-40B4-BE49-F238E27FC236}">
                <a16:creationId xmlns:a16="http://schemas.microsoft.com/office/drawing/2014/main" id="{D5502DEE-FAAF-024D-918E-EDEB2D631914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259310" y="3430515"/>
            <a:ext cx="800400" cy="469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506;p5">
            <a:extLst>
              <a:ext uri="{FF2B5EF4-FFF2-40B4-BE49-F238E27FC236}">
                <a16:creationId xmlns:a16="http://schemas.microsoft.com/office/drawing/2014/main" id="{97885903-18E5-A742-91A5-C371E18A73E9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323400" y="4192167"/>
            <a:ext cx="1290650" cy="39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" descr="Image result for wiley and sons">
            <a:extLst>
              <a:ext uri="{FF2B5EF4-FFF2-40B4-BE49-F238E27FC236}">
                <a16:creationId xmlns:a16="http://schemas.microsoft.com/office/drawing/2014/main" id="{2AF552AB-A40C-7840-A209-B3F2AD522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t="34851" r="5092" b="31309"/>
          <a:stretch/>
        </p:blipFill>
        <p:spPr bwMode="auto">
          <a:xfrm>
            <a:off x="6150798" y="4191734"/>
            <a:ext cx="1017425" cy="28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520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5/22/23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679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550E67-900C-5647-92D4-4254054698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99"/>
          <a:stretch/>
        </p:blipFill>
        <p:spPr>
          <a:xfrm>
            <a:off x="1084403" y="1593669"/>
            <a:ext cx="6975194" cy="288260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5/22/23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R Studio &amp; </a:t>
            </a:r>
            <a:r>
              <a:rPr lang="en-US" dirty="0" err="1"/>
              <a:t>Git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62820" y="1435428"/>
            <a:ext cx="999207" cy="691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8600" y="5556738"/>
            <a:ext cx="8686800" cy="51651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Consolas" panose="020B0609020204030204" pitchFamily="49" charset="0"/>
              </a:rPr>
              <a:t>If you don’t have it installed yet, please do so now!!  The rest of the course and your learning utilizes R Studio.</a:t>
            </a:r>
          </a:p>
        </p:txBody>
      </p:sp>
    </p:spTree>
    <p:extLst>
      <p:ext uri="{BB962C8B-B14F-4D97-AF65-F5344CB8AC3E}">
        <p14:creationId xmlns:p14="http://schemas.microsoft.com/office/powerpoint/2010/main" val="2653645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700" y="0"/>
            <a:ext cx="8610371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84419" y="826680"/>
            <a:ext cx="73751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 Studio Cloud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D5628E-2D44-2B4D-A6D0-700E07577AE0}"/>
              </a:ext>
            </a:extLst>
          </p:cNvPr>
          <p:cNvSpPr/>
          <p:nvPr/>
        </p:nvSpPr>
        <p:spPr>
          <a:xfrm>
            <a:off x="884419" y="3092970"/>
            <a:ext cx="7375161" cy="26939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Optionally, create an account for RStudio Cloud: </a:t>
            </a:r>
            <a:r>
              <a:rPr lang="en-US" sz="1600" dirty="0">
                <a:solidFill>
                  <a:srgbClr val="000000"/>
                </a:solidFill>
                <a:hlinkClick r:id="rId3"/>
              </a:rPr>
              <a:t>https://rstudio.cloud </a:t>
            </a:r>
            <a:r>
              <a:rPr lang="en-US" sz="1600" dirty="0">
                <a:solidFill>
                  <a:srgbClr val="000000"/>
                </a:solidFill>
              </a:rPr>
              <a:t>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Once you’re logged in, use (click) “Your Workspace” or create a new space.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Click the “New Project” button.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Change the Title of the Project as you wish.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Then start installing packages for example, in Console, type </a:t>
            </a:r>
            <a:r>
              <a:rPr lang="en-US" sz="1600" i="1" dirty="0" err="1">
                <a:solidFill>
                  <a:srgbClr val="000000"/>
                </a:solidFill>
              </a:rPr>
              <a:t>install.packages</a:t>
            </a:r>
            <a:r>
              <a:rPr lang="en-US" sz="1600" i="1" dirty="0">
                <a:solidFill>
                  <a:srgbClr val="000000"/>
                </a:solidFill>
              </a:rPr>
              <a:t>(“</a:t>
            </a:r>
            <a:r>
              <a:rPr lang="en-US" sz="1600" i="1" dirty="0" err="1">
                <a:solidFill>
                  <a:srgbClr val="000000"/>
                </a:solidFill>
              </a:rPr>
              <a:t>rmarkdown</a:t>
            </a:r>
            <a:r>
              <a:rPr lang="en-US" sz="1600" i="1" dirty="0">
                <a:solidFill>
                  <a:srgbClr val="000000"/>
                </a:solidFill>
              </a:rPr>
              <a:t>”) </a:t>
            </a:r>
            <a:r>
              <a:rPr lang="en-US" sz="1600" dirty="0">
                <a:solidFill>
                  <a:srgbClr val="000000"/>
                </a:solidFill>
              </a:rPr>
              <a:t>and press the Enter button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Uploading and Downloading Files in RStudio Cloud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See </a:t>
            </a:r>
            <a:r>
              <a:rPr lang="en-US" sz="1600" dirty="0">
                <a:solidFill>
                  <a:srgbClr val="000000"/>
                </a:solidFill>
                <a:hlinkClick r:id="rId4"/>
              </a:rPr>
              <a:t>https://support.rstudio.com/hc/en-us/articles/200713893-Uploading-and-Downloading-Files </a:t>
            </a:r>
            <a:endParaRPr lang="en-US" sz="1600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4245" y="6223702"/>
            <a:ext cx="4938563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Kwartler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665603" y="6223702"/>
            <a:ext cx="2331049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6700A58B-DD98-43D0-B791-721480A02982}" type="datetime1">
              <a:rPr lang="en-US">
                <a:solidFill>
                  <a:srgbClr val="898989"/>
                </a:solidFill>
              </a:rPr>
              <a:pPr algn="r">
                <a:spcAft>
                  <a:spcPts val="600"/>
                </a:spcAft>
              </a:pPr>
              <a:t>5/22/23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19447" y="6223702"/>
            <a:ext cx="428046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290FF7-652B-4475-AEAB-8B1A5D23AE09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105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80060" y="5576887"/>
            <a:ext cx="818388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800"/>
              <a:t>R Studio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8CED19-9A92-E844-AD7B-D44A880EE6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03" r="5761" b="2"/>
          <a:stretch/>
        </p:blipFill>
        <p:spPr>
          <a:xfrm>
            <a:off x="480060" y="640080"/>
            <a:ext cx="818388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6700A58B-DD98-43D0-B791-721480A02982}" type="datetime1">
              <a:rPr lang="en-US" sz="1200">
                <a:solidFill>
                  <a:schemeClr val="tx1">
                    <a:alpha val="80000"/>
                  </a:schemeClr>
                </a:solidFill>
              </a:rPr>
              <a:pPr defTabSz="457200">
                <a:spcAft>
                  <a:spcPts val="600"/>
                </a:spcAft>
              </a:pPr>
              <a:t>5/22/23</a:t>
            </a:fld>
            <a:endParaRPr lang="en-US" sz="12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sz="12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Kwartler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7290FF7-652B-4475-AEAB-8B1A5D23AE09}" type="slidenum">
              <a:rPr lang="en-US" sz="1200">
                <a:solidFill>
                  <a:schemeClr val="tx1">
                    <a:alpha val="80000"/>
                  </a:schemeClr>
                </a:solidFill>
              </a:rPr>
              <a:pPr defTabSz="457200">
                <a:spcAft>
                  <a:spcPts val="600"/>
                </a:spcAft>
              </a:pPr>
              <a:t>33</a:t>
            </a:fld>
            <a:endParaRPr lang="en-US" sz="120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363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5/22/23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5846" y="365126"/>
            <a:ext cx="8968154" cy="591477"/>
          </a:xfrm>
        </p:spPr>
        <p:txBody>
          <a:bodyPr/>
          <a:lstStyle/>
          <a:p>
            <a:r>
              <a:rPr lang="en-US" dirty="0"/>
              <a:t>Libraries to install…we cover a lot in this course!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8554" y="1019908"/>
            <a:ext cx="7652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Please review the readme file of the Student repo!!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990A5E-6E6F-7E68-1671-663A9D6ED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806" y="1583349"/>
            <a:ext cx="5300360" cy="454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0827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28852C0-8E96-4082-9023-ACC023173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92" y="3852433"/>
            <a:ext cx="6182458" cy="250531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5/22/23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365126"/>
            <a:ext cx="8708781" cy="591477"/>
          </a:xfrm>
        </p:spPr>
        <p:txBody>
          <a:bodyPr/>
          <a:lstStyle/>
          <a:p>
            <a:r>
              <a:rPr lang="en-US" dirty="0"/>
              <a:t>To get scripts, </a:t>
            </a:r>
            <a:r>
              <a:rPr lang="en-US" dirty="0" err="1"/>
              <a:t>ppts</a:t>
            </a:r>
            <a:r>
              <a:rPr lang="en-US" dirty="0"/>
              <a:t> &amp; data use the class repo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04" y="2225915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17610" y="1132000"/>
            <a:ext cx="5441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https://github.com/kwartler/Hult_Intro2R</a:t>
            </a:r>
            <a:endParaRPr lang="en-US" sz="24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600" y="1776042"/>
            <a:ext cx="8387861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you have 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software, when do a “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pull” in </a:t>
            </a:r>
            <a:r>
              <a:rPr lang="en-US" dirty="0" err="1">
                <a:solidFill>
                  <a:schemeClr val="bg1"/>
                </a:solidFill>
              </a:rPr>
              <a:t>Rstudio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5492" y="3124192"/>
            <a:ext cx="8387861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Alternatively you can download a zip of the repo on github.com but this can be cumbersome with file updates.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77008" y="2971793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422530" y="4280015"/>
            <a:ext cx="1055077" cy="36927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600200" y="2420816"/>
            <a:ext cx="457200" cy="2872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532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1A34B0-1246-A200-005C-07743491F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22" y="2872177"/>
            <a:ext cx="4241800" cy="3556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4B72EA-A0A2-8199-3903-B454EA5DD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5/22/23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72DF5F-8B48-D8CD-493F-DBFE721D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YOUR copy of files.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BF636A-17CE-F9BE-183D-97BD62369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1BA7E-AB48-B3B4-447D-B6DF28184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9BDB0E-8FF2-772B-644E-789B4665E625}"/>
              </a:ext>
            </a:extLst>
          </p:cNvPr>
          <p:cNvSpPr txBox="1"/>
          <p:nvPr/>
        </p:nvSpPr>
        <p:spPr>
          <a:xfrm>
            <a:off x="628650" y="1037227"/>
            <a:ext cx="74878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avoid conflicts with the class files create a “personal” folder that is ignored.</a:t>
            </a:r>
          </a:p>
          <a:p>
            <a:r>
              <a:rPr lang="en-US" dirty="0"/>
              <a:t>1 Create the Personal Folder</a:t>
            </a:r>
          </a:p>
          <a:p>
            <a:r>
              <a:rPr lang="en-US" dirty="0"/>
              <a:t>2 Add to the “</a:t>
            </a:r>
            <a:r>
              <a:rPr lang="en-US" dirty="0" err="1"/>
              <a:t>gitignore</a:t>
            </a:r>
            <a:r>
              <a:rPr lang="en-US" dirty="0"/>
              <a:t>” file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SAVE All your work there, copies of class files, homework, cases.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616C0A-2AB8-4BEC-6D80-42743BCBF43C}"/>
              </a:ext>
            </a:extLst>
          </p:cNvPr>
          <p:cNvSpPr/>
          <p:nvPr/>
        </p:nvSpPr>
        <p:spPr>
          <a:xfrm>
            <a:off x="164722" y="5612130"/>
            <a:ext cx="1378328" cy="17230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B9BE9F-E986-A012-C3CF-B3DC6E763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122" y="3521710"/>
            <a:ext cx="42418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897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7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2843" y="3726"/>
            <a:ext cx="4211157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1005" y="802955"/>
            <a:ext cx="3733482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Turning in Files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D5628E-2D44-2B4D-A6D0-700E07577AE0}"/>
              </a:ext>
            </a:extLst>
          </p:cNvPr>
          <p:cNvSpPr/>
          <p:nvPr/>
        </p:nvSpPr>
        <p:spPr>
          <a:xfrm>
            <a:off x="104171" y="2421682"/>
            <a:ext cx="4826643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For all files submitted, please use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000000"/>
                </a:solidFill>
              </a:rPr>
              <a:t>LASTNAME_caseI_script.R</a:t>
            </a:r>
            <a:r>
              <a:rPr lang="en-US" sz="1700" dirty="0">
                <a:solidFill>
                  <a:srgbClr val="000000"/>
                </a:solidFill>
              </a:rPr>
              <a:t> </a:t>
            </a:r>
            <a:r>
              <a:rPr lang="en-US" sz="1700" i="1" dirty="0">
                <a:solidFill>
                  <a:srgbClr val="000000"/>
                </a:solidFill>
              </a:rPr>
              <a:t>(can be more than 1 to keep items straight)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endParaRPr lang="en-US" sz="1700" i="1" dirty="0">
              <a:solidFill>
                <a:srgbClr val="000000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000000"/>
                </a:solidFill>
              </a:rPr>
              <a:t>LASTNAME_caseI_presentation.pptx</a:t>
            </a:r>
            <a:endParaRPr lang="en-US" sz="1700" dirty="0">
              <a:solidFill>
                <a:srgbClr val="000000"/>
              </a:solidFill>
            </a:endParaRP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The first slide includes your name and the link to the video presentation or voiceover.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i="1" dirty="0">
                <a:solidFill>
                  <a:srgbClr val="000000"/>
                </a:solidFill>
              </a:rPr>
              <a:t>In the past classes would share their video links on the discussion for feedback and encouragement.  This is encouraged, but optional.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</p:txBody>
      </p:sp>
      <p:sp>
        <p:nvSpPr>
          <p:cNvPr id="22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93671" y="738619"/>
            <a:ext cx="3750329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Graphic 14" descr="Open Folder">
            <a:extLst>
              <a:ext uri="{FF2B5EF4-FFF2-40B4-BE49-F238E27FC236}">
                <a16:creationId xmlns:a16="http://schemas.microsoft.com/office/drawing/2014/main" id="{66C7526B-CE9C-4626-AF97-76A947E09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5615" y="2065912"/>
            <a:ext cx="2746374" cy="274637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4244" y="6223702"/>
            <a:ext cx="986812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00A58B-DD98-43D0-B791-721480A02982}" type="datetime1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5/22/23</a:t>
            </a:fld>
            <a:endParaRPr lang="en-US" sz="1000">
              <a:solidFill>
                <a:srgbClr val="89898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23864" y="6223702"/>
            <a:ext cx="2612473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0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Kwartler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19447" y="6223702"/>
            <a:ext cx="428046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290FF7-652B-4475-AEAB-8B1A5D23AE09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37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0176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5/22/23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71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5/22/23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X-Ray: A basic R-Script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 descr="Image result for force awakens x ray amazon">
            <a:extLst>
              <a:ext uri="{FF2B5EF4-FFF2-40B4-BE49-F238E27FC236}">
                <a16:creationId xmlns:a16="http://schemas.microsoft.com/office/drawing/2014/main" id="{D63EAA9F-39DF-4B05-A41E-DA65DE8A8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58"/>
          <a:stretch/>
        </p:blipFill>
        <p:spPr bwMode="auto">
          <a:xfrm>
            <a:off x="189897" y="2172866"/>
            <a:ext cx="4224106" cy="314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0C16EF-D21E-42CC-885A-A42D564CB5CA}"/>
              </a:ext>
            </a:extLst>
          </p:cNvPr>
          <p:cNvSpPr/>
          <p:nvPr/>
        </p:nvSpPr>
        <p:spPr>
          <a:xfrm>
            <a:off x="189897" y="1187745"/>
            <a:ext cx="4206240" cy="786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Left Hand Screen:</a:t>
            </a:r>
          </a:p>
          <a:p>
            <a:r>
              <a:rPr lang="en-US" sz="2000" dirty="0">
                <a:solidFill>
                  <a:schemeClr val="bg1"/>
                </a:solidFill>
              </a:rPr>
              <a:t>Actor Information &amp; Trivia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3763F2-851C-4BF6-9173-27A06AAF4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91"/>
          <a:stretch/>
        </p:blipFill>
        <p:spPr>
          <a:xfrm>
            <a:off x="4551028" y="2167670"/>
            <a:ext cx="4220509" cy="3161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0BC9DA-D0B9-402A-B935-9A92DE951947}"/>
              </a:ext>
            </a:extLst>
          </p:cNvPr>
          <p:cNvSpPr/>
          <p:nvPr/>
        </p:nvSpPr>
        <p:spPr>
          <a:xfrm>
            <a:off x="4551028" y="1191601"/>
            <a:ext cx="4206240" cy="7826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Center “Pop-over” Screen:</a:t>
            </a:r>
          </a:p>
          <a:p>
            <a:r>
              <a:rPr lang="en-US" dirty="0">
                <a:solidFill>
                  <a:schemeClr val="bg1"/>
                </a:solidFill>
              </a:rPr>
              <a:t>Scenes, Cast, Characters, Music &amp; Trivia</a:t>
            </a:r>
          </a:p>
        </p:txBody>
      </p:sp>
    </p:spTree>
    <p:extLst>
      <p:ext uri="{BB962C8B-B14F-4D97-AF65-F5344CB8AC3E}">
        <p14:creationId xmlns:p14="http://schemas.microsoft.com/office/powerpoint/2010/main" val="3433551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21F726-6C7F-8B4D-A4D9-4509F3E56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5/22/23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66F71B-27FC-6443-AD65-169A84FA4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FA93B4-1514-DD47-B19B-F1DD274F00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A0B6EF-905A-A044-9EB3-0DD002A28029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7F307F-4FBB-F346-B400-0C4F6889AF28}"/>
              </a:ext>
            </a:extLst>
          </p:cNvPr>
          <p:cNvSpPr/>
          <p:nvPr/>
        </p:nvSpPr>
        <p:spPr>
          <a:xfrm>
            <a:off x="421342" y="1421004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Canvas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BE9023-5C2E-BD4A-9758-DAC4CFB11123}"/>
              </a:ext>
            </a:extLst>
          </p:cNvPr>
          <p:cNvSpPr txBox="1"/>
          <p:nvPr/>
        </p:nvSpPr>
        <p:spPr>
          <a:xfrm>
            <a:off x="2384611" y="1426497"/>
            <a:ext cx="4452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of Record for Grades</a:t>
            </a:r>
          </a:p>
          <a:p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https://mycourses.hult.edu/courses/3411791</a:t>
            </a:r>
            <a:endParaRPr lang="en-US" sz="18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11DA3C-45F0-BC40-82D8-1DDFC4694D67}"/>
              </a:ext>
            </a:extLst>
          </p:cNvPr>
          <p:cNvSpPr/>
          <p:nvPr/>
        </p:nvSpPr>
        <p:spPr>
          <a:xfrm>
            <a:off x="421342" y="5024484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Getting  Help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358C7-F882-3F45-B0CA-CE7CDA942420}"/>
              </a:ext>
            </a:extLst>
          </p:cNvPr>
          <p:cNvSpPr txBox="1"/>
          <p:nvPr/>
        </p:nvSpPr>
        <p:spPr>
          <a:xfrm>
            <a:off x="2348753" y="5024047"/>
            <a:ext cx="4023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Email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edward.kwartler@faculty.hult.edu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9563AF-09BD-9643-9CC9-9DA8038E4432}"/>
              </a:ext>
            </a:extLst>
          </p:cNvPr>
          <p:cNvSpPr/>
          <p:nvPr/>
        </p:nvSpPr>
        <p:spPr>
          <a:xfrm>
            <a:off x="421342" y="3400641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 Material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38B84-2F42-8145-82E7-9559EFBA76B9}"/>
              </a:ext>
            </a:extLst>
          </p:cNvPr>
          <p:cNvSpPr txBox="1"/>
          <p:nvPr/>
        </p:nvSpPr>
        <p:spPr>
          <a:xfrm>
            <a:off x="2529124" y="3363602"/>
            <a:ext cx="4766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course repository has slides, data and scripts</a:t>
            </a:r>
          </a:p>
          <a:p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https://github.com/kwartler/Hult_Intro2R</a:t>
            </a:r>
            <a:endParaRPr lang="en-US" sz="18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579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5/22/23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5530863"/>
            <a:ext cx="8686800" cy="7065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Learning Outcome: Following a consistent workflow, load, clean, &amp; analyze real data with multiple data types to establish basic familiarity.</a:t>
            </a:r>
          </a:p>
        </p:txBody>
      </p:sp>
      <p:pic>
        <p:nvPicPr>
          <p:cNvPr id="9" name="Picture 2" descr="Image result for star wars force awakens">
            <a:extLst>
              <a:ext uri="{FF2B5EF4-FFF2-40B4-BE49-F238E27FC236}">
                <a16:creationId xmlns:a16="http://schemas.microsoft.com/office/drawing/2014/main" id="{8E7D28FF-4104-42E8-871E-112088516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2" y="2863340"/>
            <a:ext cx="1702468" cy="25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93632"/>
            <a:ext cx="8686800" cy="4617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Open </a:t>
            </a:r>
            <a:r>
              <a:rPr lang="en-US" b="1" dirty="0" err="1"/>
              <a:t>A_demo_script.R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89F6EE-B762-8542-89CC-77921EF2C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32" y="1655374"/>
            <a:ext cx="6320013" cy="100457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7DF5245-1C34-ADD9-AC5D-FE301E440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185" y="2808385"/>
            <a:ext cx="1797529" cy="266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819CCE-D79C-EC15-9B5B-7E915048A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7714" y="2808385"/>
            <a:ext cx="1811756" cy="260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511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3735FF-A12F-5643-AA9B-A8F4AF9E7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5/22/23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E0EDFB-1B35-8D47-AB14-00C6C249E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build maps.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15BAA-24DF-C044-A20B-2F96BED3A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E4EEC-75B1-0C44-B2C4-E3E52A248D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6C2DF5-93A9-F247-B6C2-7E75C8D50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874" y="1121481"/>
            <a:ext cx="5300251" cy="43705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4CB3FF-2EE4-9E44-8E1A-9FF90F3F3ECA}"/>
              </a:ext>
            </a:extLst>
          </p:cNvPr>
          <p:cNvSpPr txBox="1"/>
          <p:nvPr/>
        </p:nvSpPr>
        <p:spPr>
          <a:xfrm>
            <a:off x="464949" y="5656881"/>
            <a:ext cx="8441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can do statistics, graphics, machine learning, audio files, visual analysis and even maps!</a:t>
            </a:r>
          </a:p>
        </p:txBody>
      </p:sp>
    </p:spTree>
    <p:extLst>
      <p:ext uri="{BB962C8B-B14F-4D97-AF65-F5344CB8AC3E}">
        <p14:creationId xmlns:p14="http://schemas.microsoft.com/office/powerpoint/2010/main" val="13046460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5/22/23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Housekeeping , Reading &amp; Homework, recommended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1856" y="1104653"/>
            <a:ext cx="85055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you have R &amp; R Studio Installed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Recommended to install Git locally for “</a:t>
            </a:r>
            <a:r>
              <a:rPr lang="en-US" i="1" dirty="0"/>
              <a:t>git pull</a:t>
            </a:r>
            <a:r>
              <a:rPr lang="en-US" dirty="0"/>
              <a:t>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Connect your computer to the class repo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Rerun the example scripts in today’s class, making sure you understand conceptually </a:t>
            </a:r>
            <a:r>
              <a:rPr lang="en-US" dirty="0" err="1"/>
              <a:t>whats</a:t>
            </a:r>
            <a:r>
              <a:rPr lang="en-US" dirty="0"/>
              <a:t> happening (you’re not expected to remember exact functions and syntax)</a:t>
            </a:r>
            <a:endParaRPr lang="en-US" b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530170" y="3362897"/>
            <a:ext cx="79649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491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5/22/23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64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5/22/23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6936" y="220484"/>
            <a:ext cx="7886700" cy="591477"/>
          </a:xfrm>
        </p:spPr>
        <p:txBody>
          <a:bodyPr/>
          <a:lstStyle/>
          <a:p>
            <a:r>
              <a:rPr lang="en-US" dirty="0"/>
              <a:t>Syllabus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23" name="Freeform 22"/>
          <p:cNvSpPr/>
          <p:nvPr/>
        </p:nvSpPr>
        <p:spPr>
          <a:xfrm>
            <a:off x="286937" y="1060825"/>
            <a:ext cx="3879950" cy="3185539"/>
          </a:xfrm>
          <a:custGeom>
            <a:avLst/>
            <a:gdLst>
              <a:gd name="connsiteX0" fmla="*/ 0 w 5486400"/>
              <a:gd name="connsiteY0" fmla="*/ 0 h 3490737"/>
              <a:gd name="connsiteX1" fmla="*/ 5486400 w 5486400"/>
              <a:gd name="connsiteY1" fmla="*/ 0 h 3490737"/>
              <a:gd name="connsiteX2" fmla="*/ 5486400 w 5486400"/>
              <a:gd name="connsiteY2" fmla="*/ 3181345 h 3490737"/>
              <a:gd name="connsiteX3" fmla="*/ 5486400 w 5486400"/>
              <a:gd name="connsiteY3" fmla="*/ 3200400 h 3490737"/>
              <a:gd name="connsiteX4" fmla="*/ 5465339 w 5486400"/>
              <a:gd name="connsiteY4" fmla="*/ 3200400 h 3490737"/>
              <a:gd name="connsiteX5" fmla="*/ 5144430 w 5486400"/>
              <a:gd name="connsiteY5" fmla="*/ 3490737 h 3490737"/>
              <a:gd name="connsiteX6" fmla="*/ 4877625 w 5486400"/>
              <a:gd name="connsiteY6" fmla="*/ 3249350 h 3490737"/>
              <a:gd name="connsiteX7" fmla="*/ 4610820 w 5486400"/>
              <a:gd name="connsiteY7" fmla="*/ 3490737 h 3490737"/>
              <a:gd name="connsiteX8" fmla="*/ 4344017 w 5486400"/>
              <a:gd name="connsiteY8" fmla="*/ 3249352 h 3490737"/>
              <a:gd name="connsiteX9" fmla="*/ 4077213 w 5486400"/>
              <a:gd name="connsiteY9" fmla="*/ 3490737 h 3490737"/>
              <a:gd name="connsiteX10" fmla="*/ 3810410 w 5486400"/>
              <a:gd name="connsiteY10" fmla="*/ 3249352 h 3490737"/>
              <a:gd name="connsiteX11" fmla="*/ 3543607 w 5486400"/>
              <a:gd name="connsiteY11" fmla="*/ 3490737 h 3490737"/>
              <a:gd name="connsiteX12" fmla="*/ 3276804 w 5486400"/>
              <a:gd name="connsiteY12" fmla="*/ 3249352 h 3490737"/>
              <a:gd name="connsiteX13" fmla="*/ 3010001 w 5486400"/>
              <a:gd name="connsiteY13" fmla="*/ 3490737 h 3490737"/>
              <a:gd name="connsiteX14" fmla="*/ 2743198 w 5486400"/>
              <a:gd name="connsiteY14" fmla="*/ 3249352 h 3490737"/>
              <a:gd name="connsiteX15" fmla="*/ 2476395 w 5486400"/>
              <a:gd name="connsiteY15" fmla="*/ 3490737 h 3490737"/>
              <a:gd name="connsiteX16" fmla="*/ 2209592 w 5486400"/>
              <a:gd name="connsiteY16" fmla="*/ 3249352 h 3490737"/>
              <a:gd name="connsiteX17" fmla="*/ 1942789 w 5486400"/>
              <a:gd name="connsiteY17" fmla="*/ 3490737 h 3490737"/>
              <a:gd name="connsiteX18" fmla="*/ 1675986 w 5486400"/>
              <a:gd name="connsiteY18" fmla="*/ 3249352 h 3490737"/>
              <a:gd name="connsiteX19" fmla="*/ 1409184 w 5486400"/>
              <a:gd name="connsiteY19" fmla="*/ 3490737 h 3490737"/>
              <a:gd name="connsiteX20" fmla="*/ 1142380 w 5486400"/>
              <a:gd name="connsiteY20" fmla="*/ 3249352 h 3490737"/>
              <a:gd name="connsiteX21" fmla="*/ 875577 w 5486400"/>
              <a:gd name="connsiteY21" fmla="*/ 3490737 h 3490737"/>
              <a:gd name="connsiteX22" fmla="*/ 608774 w 5486400"/>
              <a:gd name="connsiteY22" fmla="*/ 3249352 h 3490737"/>
              <a:gd name="connsiteX23" fmla="*/ 341970 w 5486400"/>
              <a:gd name="connsiteY23" fmla="*/ 3490737 h 3490737"/>
              <a:gd name="connsiteX24" fmla="*/ 21062 w 5486400"/>
              <a:gd name="connsiteY24" fmla="*/ 3200400 h 3490737"/>
              <a:gd name="connsiteX25" fmla="*/ 0 w 5486400"/>
              <a:gd name="connsiteY25" fmla="*/ 3200400 h 3490737"/>
              <a:gd name="connsiteX26" fmla="*/ 0 w 5486400"/>
              <a:gd name="connsiteY26" fmla="*/ 3181345 h 3490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486400" h="3490737">
                <a:moveTo>
                  <a:pt x="0" y="0"/>
                </a:moveTo>
                <a:lnTo>
                  <a:pt x="5486400" y="0"/>
                </a:lnTo>
                <a:lnTo>
                  <a:pt x="5486400" y="3181345"/>
                </a:lnTo>
                <a:lnTo>
                  <a:pt x="5486400" y="3200400"/>
                </a:lnTo>
                <a:lnTo>
                  <a:pt x="5465339" y="3200400"/>
                </a:lnTo>
                <a:lnTo>
                  <a:pt x="5144430" y="3490737"/>
                </a:lnTo>
                <a:lnTo>
                  <a:pt x="4877625" y="3249350"/>
                </a:lnTo>
                <a:lnTo>
                  <a:pt x="4610820" y="3490737"/>
                </a:lnTo>
                <a:lnTo>
                  <a:pt x="4344017" y="3249352"/>
                </a:lnTo>
                <a:lnTo>
                  <a:pt x="4077213" y="3490737"/>
                </a:lnTo>
                <a:lnTo>
                  <a:pt x="3810410" y="3249352"/>
                </a:lnTo>
                <a:lnTo>
                  <a:pt x="3543607" y="3490737"/>
                </a:lnTo>
                <a:lnTo>
                  <a:pt x="3276804" y="3249352"/>
                </a:lnTo>
                <a:lnTo>
                  <a:pt x="3010001" y="3490737"/>
                </a:lnTo>
                <a:lnTo>
                  <a:pt x="2743198" y="3249352"/>
                </a:lnTo>
                <a:lnTo>
                  <a:pt x="2476395" y="3490737"/>
                </a:lnTo>
                <a:lnTo>
                  <a:pt x="2209592" y="3249352"/>
                </a:lnTo>
                <a:lnTo>
                  <a:pt x="1942789" y="3490737"/>
                </a:lnTo>
                <a:lnTo>
                  <a:pt x="1675986" y="3249352"/>
                </a:lnTo>
                <a:lnTo>
                  <a:pt x="1409184" y="3490737"/>
                </a:lnTo>
                <a:lnTo>
                  <a:pt x="1142380" y="3249352"/>
                </a:lnTo>
                <a:lnTo>
                  <a:pt x="875577" y="3490737"/>
                </a:lnTo>
                <a:lnTo>
                  <a:pt x="608774" y="3249352"/>
                </a:lnTo>
                <a:lnTo>
                  <a:pt x="341970" y="3490737"/>
                </a:lnTo>
                <a:lnTo>
                  <a:pt x="21062" y="3200400"/>
                </a:lnTo>
                <a:lnTo>
                  <a:pt x="0" y="3200400"/>
                </a:lnTo>
                <a:lnTo>
                  <a:pt x="0" y="3181345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286937" y="4350586"/>
            <a:ext cx="3879950" cy="2070871"/>
          </a:xfrm>
          <a:custGeom>
            <a:avLst/>
            <a:gdLst>
              <a:gd name="connsiteX0" fmla="*/ 341971 w 5486401"/>
              <a:gd name="connsiteY0" fmla="*/ 0 h 1471612"/>
              <a:gd name="connsiteX1" fmla="*/ 608775 w 5486401"/>
              <a:gd name="connsiteY1" fmla="*/ 241385 h 1471612"/>
              <a:gd name="connsiteX2" fmla="*/ 875578 w 5486401"/>
              <a:gd name="connsiteY2" fmla="*/ 0 h 1471612"/>
              <a:gd name="connsiteX3" fmla="*/ 1142381 w 5486401"/>
              <a:gd name="connsiteY3" fmla="*/ 241385 h 1471612"/>
              <a:gd name="connsiteX4" fmla="*/ 1409185 w 5486401"/>
              <a:gd name="connsiteY4" fmla="*/ 0 h 1471612"/>
              <a:gd name="connsiteX5" fmla="*/ 1675987 w 5486401"/>
              <a:gd name="connsiteY5" fmla="*/ 241385 h 1471612"/>
              <a:gd name="connsiteX6" fmla="*/ 1942790 w 5486401"/>
              <a:gd name="connsiteY6" fmla="*/ 0 h 1471612"/>
              <a:gd name="connsiteX7" fmla="*/ 2209593 w 5486401"/>
              <a:gd name="connsiteY7" fmla="*/ 241385 h 1471612"/>
              <a:gd name="connsiteX8" fmla="*/ 2476396 w 5486401"/>
              <a:gd name="connsiteY8" fmla="*/ 0 h 1471612"/>
              <a:gd name="connsiteX9" fmla="*/ 2743199 w 5486401"/>
              <a:gd name="connsiteY9" fmla="*/ 241385 h 1471612"/>
              <a:gd name="connsiteX10" fmla="*/ 3010002 w 5486401"/>
              <a:gd name="connsiteY10" fmla="*/ 0 h 1471612"/>
              <a:gd name="connsiteX11" fmla="*/ 3276805 w 5486401"/>
              <a:gd name="connsiteY11" fmla="*/ 241385 h 1471612"/>
              <a:gd name="connsiteX12" fmla="*/ 3543608 w 5486401"/>
              <a:gd name="connsiteY12" fmla="*/ 0 h 1471612"/>
              <a:gd name="connsiteX13" fmla="*/ 3810411 w 5486401"/>
              <a:gd name="connsiteY13" fmla="*/ 241385 h 1471612"/>
              <a:gd name="connsiteX14" fmla="*/ 4077214 w 5486401"/>
              <a:gd name="connsiteY14" fmla="*/ 0 h 1471612"/>
              <a:gd name="connsiteX15" fmla="*/ 4344018 w 5486401"/>
              <a:gd name="connsiteY15" fmla="*/ 241385 h 1471612"/>
              <a:gd name="connsiteX16" fmla="*/ 4610821 w 5486401"/>
              <a:gd name="connsiteY16" fmla="*/ 0 h 1471612"/>
              <a:gd name="connsiteX17" fmla="*/ 4877626 w 5486401"/>
              <a:gd name="connsiteY17" fmla="*/ 241387 h 1471612"/>
              <a:gd name="connsiteX18" fmla="*/ 5144431 w 5486401"/>
              <a:gd name="connsiteY18" fmla="*/ 0 h 1471612"/>
              <a:gd name="connsiteX19" fmla="*/ 5444478 w 5486401"/>
              <a:gd name="connsiteY19" fmla="*/ 271463 h 1471612"/>
              <a:gd name="connsiteX20" fmla="*/ 5486400 w 5486401"/>
              <a:gd name="connsiteY20" fmla="*/ 271463 h 1471612"/>
              <a:gd name="connsiteX21" fmla="*/ 5486400 w 5486401"/>
              <a:gd name="connsiteY21" fmla="*/ 309391 h 1471612"/>
              <a:gd name="connsiteX22" fmla="*/ 5486401 w 5486401"/>
              <a:gd name="connsiteY22" fmla="*/ 309392 h 1471612"/>
              <a:gd name="connsiteX23" fmla="*/ 5486400 w 5486401"/>
              <a:gd name="connsiteY23" fmla="*/ 309392 h 1471612"/>
              <a:gd name="connsiteX24" fmla="*/ 5486400 w 5486401"/>
              <a:gd name="connsiteY24" fmla="*/ 1471612 h 1471612"/>
              <a:gd name="connsiteX25" fmla="*/ 0 w 5486401"/>
              <a:gd name="connsiteY25" fmla="*/ 1471612 h 1471612"/>
              <a:gd name="connsiteX26" fmla="*/ 0 w 5486401"/>
              <a:gd name="connsiteY26" fmla="*/ 271463 h 1471612"/>
              <a:gd name="connsiteX27" fmla="*/ 41924 w 5486401"/>
              <a:gd name="connsiteY27" fmla="*/ 271463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486401" h="1471612">
                <a:moveTo>
                  <a:pt x="341971" y="0"/>
                </a:moveTo>
                <a:lnTo>
                  <a:pt x="608775" y="241385"/>
                </a:lnTo>
                <a:lnTo>
                  <a:pt x="875578" y="0"/>
                </a:lnTo>
                <a:lnTo>
                  <a:pt x="1142381" y="241385"/>
                </a:lnTo>
                <a:lnTo>
                  <a:pt x="1409185" y="0"/>
                </a:lnTo>
                <a:lnTo>
                  <a:pt x="1675987" y="241385"/>
                </a:lnTo>
                <a:lnTo>
                  <a:pt x="1942790" y="0"/>
                </a:lnTo>
                <a:lnTo>
                  <a:pt x="2209593" y="241385"/>
                </a:lnTo>
                <a:lnTo>
                  <a:pt x="2476396" y="0"/>
                </a:lnTo>
                <a:lnTo>
                  <a:pt x="2743199" y="241385"/>
                </a:lnTo>
                <a:lnTo>
                  <a:pt x="3010002" y="0"/>
                </a:lnTo>
                <a:lnTo>
                  <a:pt x="3276805" y="241385"/>
                </a:lnTo>
                <a:lnTo>
                  <a:pt x="3543608" y="0"/>
                </a:lnTo>
                <a:lnTo>
                  <a:pt x="3810411" y="241385"/>
                </a:lnTo>
                <a:lnTo>
                  <a:pt x="4077214" y="0"/>
                </a:lnTo>
                <a:lnTo>
                  <a:pt x="4344018" y="241385"/>
                </a:lnTo>
                <a:lnTo>
                  <a:pt x="4610821" y="0"/>
                </a:lnTo>
                <a:lnTo>
                  <a:pt x="4877626" y="241387"/>
                </a:lnTo>
                <a:lnTo>
                  <a:pt x="5144431" y="0"/>
                </a:lnTo>
                <a:lnTo>
                  <a:pt x="5444478" y="271463"/>
                </a:lnTo>
                <a:lnTo>
                  <a:pt x="5486400" y="271463"/>
                </a:lnTo>
                <a:lnTo>
                  <a:pt x="5486400" y="309391"/>
                </a:lnTo>
                <a:lnTo>
                  <a:pt x="5486401" y="309392"/>
                </a:lnTo>
                <a:lnTo>
                  <a:pt x="5486400" y="309392"/>
                </a:lnTo>
                <a:lnTo>
                  <a:pt x="5486400" y="1471612"/>
                </a:lnTo>
                <a:lnTo>
                  <a:pt x="0" y="1471612"/>
                </a:lnTo>
                <a:lnTo>
                  <a:pt x="0" y="271463"/>
                </a:lnTo>
                <a:lnTo>
                  <a:pt x="41924" y="271463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49B6EF-D2DC-6944-98A6-67FE292DEC7D}"/>
              </a:ext>
            </a:extLst>
          </p:cNvPr>
          <p:cNvSpPr/>
          <p:nvPr/>
        </p:nvSpPr>
        <p:spPr>
          <a:xfrm>
            <a:off x="286936" y="691493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https://github.com/kwartler/Hult_Intro2R</a:t>
            </a:r>
            <a:endParaRPr lang="en-US" sz="18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45E70C-9706-14FE-FC47-61F0EFA716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899"/>
          <a:stretch/>
        </p:blipFill>
        <p:spPr>
          <a:xfrm>
            <a:off x="420386" y="1175611"/>
            <a:ext cx="3746500" cy="21619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401993-DD44-F3EC-FEC0-6C67BC7E17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682" b="31200"/>
          <a:stretch/>
        </p:blipFill>
        <p:spPr>
          <a:xfrm>
            <a:off x="353662" y="4754879"/>
            <a:ext cx="3746500" cy="167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89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5/22/23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Learning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4339" y="1114419"/>
            <a:ext cx="872966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Kindness &gt; Cleverness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Active learning &amp; participation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To make adjustments along the way so learning will be engaging &amp; fun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Academic rigor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I do </a:t>
            </a:r>
            <a:r>
              <a:rPr lang="en-US" b="1" u="sng" dirty="0"/>
              <a:t>not</a:t>
            </a:r>
            <a:r>
              <a:rPr lang="en-US" dirty="0"/>
              <a:t>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Expert programmers or production quality coding skills – </a:t>
            </a:r>
            <a:r>
              <a:rPr lang="en-US" i="1" dirty="0"/>
              <a:t>not really a programming course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Significant math skills – </a:t>
            </a:r>
            <a:r>
              <a:rPr lang="en-US" i="1" dirty="0"/>
              <a:t>not a heavy math course</a:t>
            </a:r>
          </a:p>
          <a:p>
            <a:endParaRPr lang="en-US" dirty="0"/>
          </a:p>
          <a:p>
            <a:r>
              <a:rPr lang="en-US" dirty="0"/>
              <a:t>My goal for your learning experience is that the topics are: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Interesting 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Applicable</a:t>
            </a:r>
            <a:r>
              <a:rPr lang="en-US" dirty="0"/>
              <a:t> as a professional or future business person &amp; analytics professional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Perspective building </a:t>
            </a:r>
            <a:r>
              <a:rPr lang="en-US" dirty="0"/>
              <a:t>as a consumer affected by these methods</a:t>
            </a:r>
          </a:p>
        </p:txBody>
      </p:sp>
    </p:spTree>
    <p:extLst>
      <p:ext uri="{BB962C8B-B14F-4D97-AF65-F5344CB8AC3E}">
        <p14:creationId xmlns:p14="http://schemas.microsoft.com/office/powerpoint/2010/main" val="234651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5/22/23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Learning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4338" y="1114419"/>
            <a:ext cx="445929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class expects (of the instructor &amp; cohort):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class does not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The class hopes learning this material will be: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5574323"/>
            <a:ext cx="8686800" cy="712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Although this is rhetorical, reflect on what you can contribute to make this the BEST course you have ever taken.</a:t>
            </a:r>
          </a:p>
        </p:txBody>
      </p:sp>
    </p:spTree>
    <p:extLst>
      <p:ext uri="{BB962C8B-B14F-4D97-AF65-F5344CB8AC3E}">
        <p14:creationId xmlns:p14="http://schemas.microsoft.com/office/powerpoint/2010/main" val="2177329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5/22/23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48862" y="5423338"/>
            <a:ext cx="7646276" cy="6306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you are struggling, ask Prof help, ask for a class lab, request office hours, email or even smoke signals, whatever it takes to succeed.</a:t>
            </a:r>
          </a:p>
        </p:txBody>
      </p:sp>
      <p:pic>
        <p:nvPicPr>
          <p:cNvPr id="7" name="Picture 2" descr="Image result for meme hard 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363" y="1494403"/>
            <a:ext cx="2836418" cy="372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14551" y="1860331"/>
            <a:ext cx="4924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Don’t focus on your grade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own the level of effort &amp; engagement in your learning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4551" y="3289744"/>
            <a:ext cx="45299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am focused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don’t care if you need a specific grade to graduate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take my role seriously mirroring your effort &amp; engagement to support learning</a:t>
            </a:r>
          </a:p>
        </p:txBody>
      </p:sp>
    </p:spTree>
    <p:extLst>
      <p:ext uri="{BB962C8B-B14F-4D97-AF65-F5344CB8AC3E}">
        <p14:creationId xmlns:p14="http://schemas.microsoft.com/office/powerpoint/2010/main" val="616285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2236</Words>
  <Application>Microsoft Macintosh PowerPoint</Application>
  <PresentationFormat>On-screen Show (4:3)</PresentationFormat>
  <Paragraphs>508</Paragraphs>
  <Slides>42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Consolas</vt:lpstr>
      <vt:lpstr>Roboto</vt:lpstr>
      <vt:lpstr>Wingdings</vt:lpstr>
      <vt:lpstr>Office Theme</vt:lpstr>
      <vt:lpstr>Viz &amp; Analysis w/R</vt:lpstr>
      <vt:lpstr>Agenda</vt:lpstr>
      <vt:lpstr>Ted Kwartler</vt:lpstr>
      <vt:lpstr>PowerPoint Presentation</vt:lpstr>
      <vt:lpstr>Agenda</vt:lpstr>
      <vt:lpstr>Syllabus Review</vt:lpstr>
      <vt:lpstr>Community Learning Expectations</vt:lpstr>
      <vt:lpstr>Community Learning Expectations</vt:lpstr>
      <vt:lpstr>Some motivation</vt:lpstr>
      <vt:lpstr>Your professor loves memes.</vt:lpstr>
      <vt:lpstr>Agenda</vt:lpstr>
      <vt:lpstr>Intro to R</vt:lpstr>
      <vt:lpstr>What is R?</vt:lpstr>
      <vt:lpstr>What is R Studio?</vt:lpstr>
      <vt:lpstr>What is the relationship between R &amp; R studio?</vt:lpstr>
      <vt:lpstr>R Studio has four main panes</vt:lpstr>
      <vt:lpstr>R: Where is it being used?</vt:lpstr>
      <vt:lpstr>Ok, it’s awesome but… </vt:lpstr>
      <vt:lpstr>A basic R workflow</vt:lpstr>
      <vt:lpstr>R uses functions, libraries &amp; objects</vt:lpstr>
      <vt:lpstr>Another trap!</vt:lpstr>
      <vt:lpstr>The course readme has the packages to install.</vt:lpstr>
      <vt:lpstr>R uses functions, libraries &amp; objects</vt:lpstr>
      <vt:lpstr>What if my file is Excel or ???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Workflow review</vt:lpstr>
      <vt:lpstr>Agenda</vt:lpstr>
      <vt:lpstr>Install R Studio &amp; Git </vt:lpstr>
      <vt:lpstr>R Studio Cloud</vt:lpstr>
      <vt:lpstr>R Studio</vt:lpstr>
      <vt:lpstr>Libraries to install…we cover a lot in this course!</vt:lpstr>
      <vt:lpstr>To get scripts, ppts &amp; data use the class repo</vt:lpstr>
      <vt:lpstr>Saving YOUR copy of files.</vt:lpstr>
      <vt:lpstr>Turning in Files</vt:lpstr>
      <vt:lpstr>Agenda</vt:lpstr>
      <vt:lpstr>Amazon X-Ray: A basic R-Script</vt:lpstr>
      <vt:lpstr>Let’s practice!</vt:lpstr>
      <vt:lpstr>Let’s build maps.</vt:lpstr>
      <vt:lpstr>Housekeeping , Reading &amp; Homework, recommended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for Business Harvard CSCI E-96</dc:title>
  <dc:creator>Edward Kwartler</dc:creator>
  <cp:lastModifiedBy>Kwartler, Edward</cp:lastModifiedBy>
  <cp:revision>26</cp:revision>
  <dcterms:created xsi:type="dcterms:W3CDTF">2020-08-24T01:48:41Z</dcterms:created>
  <dcterms:modified xsi:type="dcterms:W3CDTF">2023-05-22T16:53:16Z</dcterms:modified>
</cp:coreProperties>
</file>